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4"/>
  </p:notesMasterIdLst>
  <p:sldIdLst>
    <p:sldId id="303" r:id="rId4"/>
    <p:sldId id="264" r:id="rId5"/>
    <p:sldId id="432" r:id="rId6"/>
    <p:sldId id="424" r:id="rId7"/>
    <p:sldId id="439" r:id="rId8"/>
    <p:sldId id="396" r:id="rId9"/>
    <p:sldId id="307" r:id="rId10"/>
    <p:sldId id="270" r:id="rId11"/>
    <p:sldId id="441" r:id="rId12"/>
    <p:sldId id="317" r:id="rId13"/>
    <p:sldId id="318" r:id="rId14"/>
    <p:sldId id="397" r:id="rId15"/>
    <p:sldId id="276" r:id="rId16"/>
    <p:sldId id="347" r:id="rId17"/>
    <p:sldId id="443" r:id="rId18"/>
    <p:sldId id="316" r:id="rId19"/>
    <p:sldId id="284" r:id="rId20"/>
    <p:sldId id="444" r:id="rId21"/>
    <p:sldId id="445" r:id="rId22"/>
    <p:sldId id="446" r:id="rId23"/>
    <p:sldId id="447" r:id="rId24"/>
    <p:sldId id="385" r:id="rId25"/>
    <p:sldId id="356" r:id="rId26"/>
    <p:sldId id="350" r:id="rId27"/>
    <p:sldId id="352" r:id="rId28"/>
    <p:sldId id="382" r:id="rId29"/>
    <p:sldId id="354" r:id="rId30"/>
    <p:sldId id="383" r:id="rId31"/>
    <p:sldId id="355" r:id="rId32"/>
    <p:sldId id="427" r:id="rId33"/>
    <p:sldId id="390" r:id="rId34"/>
    <p:sldId id="387" r:id="rId35"/>
    <p:sldId id="400" r:id="rId36"/>
    <p:sldId id="450" r:id="rId37"/>
    <p:sldId id="437" r:id="rId38"/>
    <p:sldId id="438" r:id="rId39"/>
    <p:sldId id="384" r:id="rId40"/>
    <p:sldId id="398" r:id="rId41"/>
    <p:sldId id="376" r:id="rId42"/>
    <p:sldId id="448" r:id="rId43"/>
    <p:sldId id="449" r:id="rId44"/>
    <p:sldId id="414" r:id="rId45"/>
    <p:sldId id="422" r:id="rId46"/>
    <p:sldId id="421" r:id="rId47"/>
    <p:sldId id="415" r:id="rId48"/>
    <p:sldId id="416" r:id="rId49"/>
    <p:sldId id="417" r:id="rId50"/>
    <p:sldId id="418" r:id="rId51"/>
    <p:sldId id="419" r:id="rId52"/>
    <p:sldId id="420" r:id="rId53"/>
    <p:sldId id="423" r:id="rId54"/>
    <p:sldId id="395" r:id="rId55"/>
    <p:sldId id="393" r:id="rId56"/>
    <p:sldId id="367" r:id="rId57"/>
    <p:sldId id="361" r:id="rId58"/>
    <p:sldId id="407" r:id="rId59"/>
    <p:sldId id="405" r:id="rId60"/>
    <p:sldId id="369" r:id="rId61"/>
    <p:sldId id="434" r:id="rId62"/>
    <p:sldId id="433" r:id="rId63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CC00"/>
    <a:srgbClr val="FF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26" autoAdjust="0"/>
    <p:restoredTop sz="97744" autoAdjust="0"/>
  </p:normalViewPr>
  <p:slideViewPr>
    <p:cSldViewPr>
      <p:cViewPr>
        <p:scale>
          <a:sx n="103" d="100"/>
          <a:sy n="103" d="100"/>
        </p:scale>
        <p:origin x="-48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almf\almf\group\ALMFstuff\courses\Basics\basics_123_2011\practicals_course2\Practical_ImageJ\example_data\output\microtubule_tip_xy.txt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6351924759405"/>
          <c:y val="5.4235928842228498E-2"/>
          <c:w val="0.78482874015748105"/>
          <c:h val="0.63070975503062299"/>
        </c:manualLayout>
      </c:layout>
      <c:scatterChart>
        <c:scatterStyle val="smoothMarker"/>
        <c:varyColors val="0"/>
        <c:ser>
          <c:idx val="0"/>
          <c:order val="0"/>
          <c:xVal>
            <c:numRef>
              <c:f>microtubule_tip_xy!$D$1:$D$19</c:f>
              <c:numCache>
                <c:formatCode>General</c:formatCode>
                <c:ptCount val="19"/>
                <c:pt idx="0">
                  <c:v>0</c:v>
                </c:pt>
                <c:pt idx="1">
                  <c:v>5.5</c:v>
                </c:pt>
                <c:pt idx="2">
                  <c:v>7</c:v>
                </c:pt>
                <c:pt idx="3">
                  <c:v>12</c:v>
                </c:pt>
                <c:pt idx="4">
                  <c:v>16.5</c:v>
                </c:pt>
                <c:pt idx="5">
                  <c:v>28</c:v>
                </c:pt>
                <c:pt idx="6">
                  <c:v>32</c:v>
                </c:pt>
                <c:pt idx="7">
                  <c:v>38</c:v>
                </c:pt>
                <c:pt idx="8">
                  <c:v>42.5</c:v>
                </c:pt>
                <c:pt idx="9">
                  <c:v>45</c:v>
                </c:pt>
                <c:pt idx="10">
                  <c:v>47.5</c:v>
                </c:pt>
                <c:pt idx="11">
                  <c:v>51.5</c:v>
                </c:pt>
                <c:pt idx="12">
                  <c:v>58.5</c:v>
                </c:pt>
                <c:pt idx="13">
                  <c:v>60</c:v>
                </c:pt>
                <c:pt idx="14">
                  <c:v>60.5</c:v>
                </c:pt>
                <c:pt idx="15">
                  <c:v>68.5</c:v>
                </c:pt>
                <c:pt idx="16">
                  <c:v>75</c:v>
                </c:pt>
                <c:pt idx="17">
                  <c:v>82</c:v>
                </c:pt>
                <c:pt idx="18">
                  <c:v>82.5</c:v>
                </c:pt>
              </c:numCache>
            </c:numRef>
          </c:xVal>
          <c:yVal>
            <c:numRef>
              <c:f>microtubule_tip_xy!$E$1:$E$19</c:f>
              <c:numCache>
                <c:formatCode>General</c:formatCode>
                <c:ptCount val="19"/>
                <c:pt idx="0">
                  <c:v>7.8439999999999976</c:v>
                </c:pt>
                <c:pt idx="1">
                  <c:v>8.3740000000000006</c:v>
                </c:pt>
                <c:pt idx="2">
                  <c:v>7.3139999999999956</c:v>
                </c:pt>
                <c:pt idx="3">
                  <c:v>8.3740000000000006</c:v>
                </c:pt>
                <c:pt idx="4">
                  <c:v>8.9040000000000035</c:v>
                </c:pt>
                <c:pt idx="5">
                  <c:v>9.1160000000000014</c:v>
                </c:pt>
                <c:pt idx="6">
                  <c:v>5.3</c:v>
                </c:pt>
                <c:pt idx="7">
                  <c:v>6.6779999999999946</c:v>
                </c:pt>
                <c:pt idx="8">
                  <c:v>6.9960000000000004</c:v>
                </c:pt>
                <c:pt idx="9">
                  <c:v>7.3139999999999956</c:v>
                </c:pt>
                <c:pt idx="10">
                  <c:v>6.89</c:v>
                </c:pt>
                <c:pt idx="11">
                  <c:v>7.42</c:v>
                </c:pt>
                <c:pt idx="12">
                  <c:v>7.42</c:v>
                </c:pt>
                <c:pt idx="13">
                  <c:v>7.3139999999999956</c:v>
                </c:pt>
                <c:pt idx="14">
                  <c:v>6.0419999999999998</c:v>
                </c:pt>
                <c:pt idx="15">
                  <c:v>7.5259999999999856</c:v>
                </c:pt>
                <c:pt idx="16">
                  <c:v>7.6319999999999997</c:v>
                </c:pt>
                <c:pt idx="17">
                  <c:v>1.59</c:v>
                </c:pt>
                <c:pt idx="18">
                  <c:v>1.1659999999999919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220736"/>
        <c:axId val="143222656"/>
      </c:scatterChart>
      <c:valAx>
        <c:axId val="143220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  <a:r>
                  <a:rPr lang="en-US" sz="2000" baseline="0"/>
                  <a:t> (s)</a:t>
                </a:r>
                <a:endParaRPr lang="en-US" sz="2000"/>
              </a:p>
            </c:rich>
          </c:tx>
          <c:overlay val="0"/>
        </c:title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43222656"/>
        <c:crosses val="autoZero"/>
        <c:crossBetween val="midCat"/>
        <c:majorUnit val="5"/>
      </c:valAx>
      <c:valAx>
        <c:axId val="1432226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Micortublue Length (um)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14322073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2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5438180" y="1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C31C0B2D-240A-4493-ACCB-A211DB93524D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2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b="0">
                <a:latin typeface="Calibri" pitchFamily="34" charset="0"/>
              </a:defRPr>
            </a:lvl1pPr>
          </a:lstStyle>
          <a:p>
            <a:pPr>
              <a:defRPr/>
            </a:pPr>
            <a:fld id="{176105A2-0F8B-448B-A3E1-F615B629A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73388" y="549275"/>
            <a:ext cx="3659187" cy="27432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Related</a:t>
            </a:r>
            <a:r>
              <a:rPr lang="en-US" baseline="0" dirty="0" smtClean="0"/>
              <a:t> functionality: [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Results]; [</a:t>
            </a:r>
            <a:r>
              <a:rPr lang="en-US" baseline="0" dirty="0" err="1" smtClean="0"/>
              <a:t>Analyze..Tools..Calibration</a:t>
            </a:r>
            <a:r>
              <a:rPr lang="en-US" baseline="0" dirty="0" smtClean="0"/>
              <a:t> bar]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1: Answers: Mouse Over, Line Profile, Histogram, </a:t>
            </a:r>
            <a:r>
              <a:rPr lang="en-US" baseline="0" dirty="0" err="1" smtClean="0"/>
              <a:t>HiLo</a:t>
            </a:r>
            <a:r>
              <a:rPr lang="en-US" baseline="0" dirty="0" smtClean="0"/>
              <a:t> LUT, </a:t>
            </a:r>
            <a:r>
              <a:rPr lang="en-US" baseline="0" dirty="0" err="1" smtClean="0"/>
              <a:t>Image..Transform..Image</a:t>
            </a:r>
            <a:r>
              <a:rPr lang="en-US" baseline="0" dirty="0" smtClean="0"/>
              <a:t> to Results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Optional Task 2: divide by 2 and then add 120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defTabSz="966788"/>
            <a:fld id="{12A059ED-4DB9-48C4-B043-FB5A6EF98AE1}" type="slidenum">
              <a:rPr lang="en-US" sz="1300" b="0">
                <a:latin typeface="Calibri" pitchFamily="34" charset="0"/>
              </a:rPr>
              <a:pPr algn="r" defTabSz="966788"/>
              <a:t>7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1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2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7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it is handy to magnify the movie before you start tracking</a:t>
            </a:r>
          </a:p>
          <a:p>
            <a:pPr>
              <a:buFont typeface="Arial" pitchFamily="34" charset="0"/>
              <a:buChar char="•"/>
            </a:pPr>
            <a:r>
              <a:rPr lang="en-US" sz="1200" b="0" dirty="0" smtClean="0"/>
              <a:t> while adding tracks, click nowhere else!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velocity of </a:t>
            </a:r>
            <a:r>
              <a:rPr lang="en-US" b="0" dirty="0" err="1" smtClean="0"/>
              <a:t>Kinesin</a:t>
            </a:r>
            <a:r>
              <a:rPr lang="en-US" b="0" dirty="0" smtClean="0"/>
              <a:t> inside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HeLa</a:t>
            </a:r>
            <a:r>
              <a:rPr lang="en-US" b="0" baseline="0" dirty="0" smtClean="0"/>
              <a:t> cells </a:t>
            </a:r>
            <a:r>
              <a:rPr lang="en-US" b="0" dirty="0" smtClean="0"/>
              <a:t>= 0.6 µm/s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dirty="0" smtClean="0"/>
              <a:t> a handy “trick” to see all areas visited by the vesicles </a:t>
            </a:r>
            <a:r>
              <a:rPr lang="en-US" b="0" baseline="0" dirty="0" smtClean="0"/>
              <a:t>is to perform a “Maximum intensity projection” [Image..Stacks..Z Project] (Maximum Intensity)</a:t>
            </a:r>
            <a:endParaRPr lang="en-US" b="0" dirty="0" smtClean="0"/>
          </a:p>
          <a:p>
            <a:pPr>
              <a:buFont typeface="Arial" pitchFamily="34" charset="0"/>
              <a:buChar char="•"/>
            </a:pPr>
            <a:endParaRPr lang="en-US" sz="1200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4A64406E-1EFA-478F-B54C-81BA3DBAB88E}" type="slidenum">
              <a:rPr lang="en-US" sz="1300" b="0">
                <a:latin typeface="Calibri" pitchFamily="34" charset="0"/>
                <a:cs typeface="Arial" charset="0"/>
              </a:rPr>
              <a:pPr algn="r" defTabSz="966788"/>
              <a:t>40</a:t>
            </a:fld>
            <a:endParaRPr lang="en-US" sz="1300" b="0"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03C76-6025-DB44-A6F6-688CFE6CE396}" type="slidenum">
              <a:rPr lang="ja-JP" altLang="en-US" smtClean="0"/>
              <a:pPr>
                <a:defRPr/>
              </a:pPr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661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 1: The </a:t>
            </a:r>
            <a:r>
              <a:rPr lang="en-US" baseline="0" dirty="0" smtClean="0"/>
              <a:t>minimum displayed value will be set to 0 and the maximum displayed value will be set to 255 in the final 8 bit image.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Answer 2:</a:t>
            </a:r>
            <a:r>
              <a:rPr lang="en-US" baseline="0" dirty="0" smtClean="0"/>
              <a:t> There is </a:t>
            </a:r>
            <a:r>
              <a:rPr lang="en-US" baseline="0" smtClean="0"/>
              <a:t>no easy answer </a:t>
            </a:r>
            <a:r>
              <a:rPr lang="en-US" baseline="0" dirty="0" smtClean="0"/>
              <a:t>=&gt; better avoid conversions!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1: select the respective channel and change appearance with [</a:t>
            </a:r>
            <a:r>
              <a:rPr lang="en-US" dirty="0" err="1" smtClean="0"/>
              <a:t>Image..Adjust..Brightness</a:t>
            </a:r>
            <a:r>
              <a:rPr lang="en-US" dirty="0" smtClean="0"/>
              <a:t>/Contrast]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every year the outcome of this practical changes, showing how dangerous it is to save images in different formats (if you still want to quantify them).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Useful: [ROI </a:t>
            </a:r>
            <a:r>
              <a:rPr lang="en-US" dirty="0" err="1" smtClean="0"/>
              <a:t>Manager..More..Labels</a:t>
            </a:r>
            <a:r>
              <a:rPr lang="en-US" dirty="0" smtClean="0"/>
              <a:t>] =&gt;</a:t>
            </a:r>
            <a:r>
              <a:rPr lang="en-US" baseline="0" dirty="0" smtClean="0"/>
              <a:t> shows the names on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="0" dirty="0" smtClean="0"/>
              <a:t>You have to remove the BG ROI before the subtraction,</a:t>
            </a:r>
            <a:r>
              <a:rPr lang="en-US" b="0" baseline="0" dirty="0" smtClean="0"/>
              <a:t> because otherwise </a:t>
            </a:r>
            <a:r>
              <a:rPr lang="en-US" b="0" baseline="0" dirty="0" err="1" smtClean="0"/>
              <a:t>ImageJ</a:t>
            </a:r>
            <a:r>
              <a:rPr lang="en-US" b="0" baseline="0" dirty="0" smtClean="0"/>
              <a:t> only subtracts the value from this region.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If you don’t convert to the image to 32bit there can be no negative numbers and thus the background subtraction does not work properly…</a:t>
            </a:r>
          </a:p>
          <a:p>
            <a:pPr marL="171450" indent="-171450">
              <a:buFontTx/>
              <a:buChar char="-"/>
            </a:pPr>
            <a:endParaRPr lang="en-US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Optional Task 1: 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FADA3F40-BD49-4815-8FA9-7ECF6FA10B2C}" type="slidenum">
              <a:rPr lang="en-US" sz="1300" b="0">
                <a:latin typeface="Calibri" pitchFamily="34" charset="0"/>
              </a:rPr>
              <a:pPr algn="r" defTabSz="966788"/>
              <a:t>18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You can</a:t>
            </a:r>
            <a:r>
              <a:rPr lang="en-US" baseline="0" dirty="0" smtClean="0"/>
              <a:t> also load ROIs from images, if they are saved inside the image format:</a:t>
            </a:r>
            <a:br>
              <a:rPr lang="en-US" baseline="0" dirty="0" smtClean="0"/>
            </a:br>
            <a:r>
              <a:rPr lang="en-US" baseline="0" dirty="0" smtClean="0"/>
              <a:t>Example: open “../LOCI/Arf1-GFP_Golgi_FRAP.oib” and check “Display ROIs”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105A2-0F8B-448B-A3E1-F615B629A7D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 bwMode="auto">
          <a:xfrm>
            <a:off x="5438180" y="6948716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513E3D42-4362-4D39-ACEB-DF4905019AEC}" type="slidenum">
              <a:rPr lang="en-US" sz="1300" b="0">
                <a:latin typeface="Calibri" pitchFamily="34" charset="0"/>
              </a:rPr>
              <a:pPr algn="r" defTabSz="966788"/>
              <a:t>21</a:t>
            </a:fld>
            <a:endParaRPr lang="en-US" sz="1300" b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74708-613C-401B-9DA1-01AC74644A21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A2743-10A9-4D4E-84A0-993EE720D0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EF11-10AF-4494-A151-BB98E2DE9F90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65EE2-5F89-4AF2-AC56-F19D371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F2531-C75C-4EAB-A7F9-A6989F089F1A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ED58E-5D26-4571-B0C9-0A188943F9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9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08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61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23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675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4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4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25C08-689D-4BA9-9619-001E1CF81BDA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FAA7-FF00-443C-9E7A-F2615FA97E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65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6054-50A2-414F-8A37-AE573A13A9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BAF19-6C33-B548-AF9E-B698AE9F24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75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2C99-9134-4A5A-BCA9-7BA44F922F57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3AB9A-4E0B-4710-A717-B77A0C6498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17DEB-A9A0-4E9D-BA78-EE832D335F8A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490C7-3110-4434-9F93-2F909621AE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6441A-A827-4A49-8899-1624FD81669D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27A48-BAE4-463C-B36B-D1143093B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34D3-A32A-4001-A422-8A778DA72682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2EAFE-4D54-4E51-8937-B1BCF8C7C0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354D3-71A7-4863-A4A1-B44BACD24542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A1520-9202-4B0B-A418-F319E13009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D5296-BF8E-44EF-ABA3-1B4AB9BB402F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FFCCE-2F82-468F-8031-74F2B9BCF5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D5F27-B9F8-4598-8F80-11159CEB4009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861-93BF-42A5-BFCD-FF97CBC0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10F1C0-954F-4160-9EE2-3948867A958B}" type="datetimeFigureOut">
              <a:rPr lang="en-US"/>
              <a:pPr>
                <a:defRPr/>
              </a:pPr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D4DF7F-3960-4278-89AF-726131A10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F416054-50A2-414F-8A37-AE573A13A98F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4/12/2016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59BAF19-6C33-B548-AF9E-B698AE9F245A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57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4/12/2016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\\almf\almf\group\ALMFstuff\courses\Practical_ImageJ_Everything\rotation_bead_p_open.avi" TargetMode="External"/><Relationship Id="rId1" Type="http://schemas.microsoft.com/office/2007/relationships/media" Target="file:///\\almf\almf\group\ALMFstuff\courses\Practical_ImageJ_Everything\rotation_bead_p_open.avi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\\almf\almf\group\ALMFstuff\courses\Practical_ImageJ_Everything\zebrafish_wholefish_neurons.avi" TargetMode="External"/><Relationship Id="rId1" Type="http://schemas.microsoft.com/office/2007/relationships/media" Target="file:///\\almf\almf\group\ALMFstuff\courses\Practical_ImageJ_Everything\zebrafish_wholefish_neurons.avi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Christian%20Tischer\Dropbox\Presentations_Courses\2014--Tischi--ImageJ--Copenhagen\Presentation\TransportOfEndosomalVirus.avi" TargetMode="External"/><Relationship Id="rId1" Type="http://schemas.microsoft.com/office/2007/relationships/media" Target="file:///C:\Users\Christian%20Tischer\Dropbox\Presentations_Courses\2014--Tischi--ImageJ--Copenhagen\Presentation\TransportOfEndosomalVirus.avi" TargetMode="Externa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png"/><Relationship Id="rId2" Type="http://schemas.openxmlformats.org/officeDocument/2006/relationships/video" Target="file:///\\almf\almf\group\ALMFstuff\courses\Practical_ImageJ_Everything\gfp-tubulin_tirf.avi" TargetMode="External"/><Relationship Id="rId1" Type="http://schemas.microsoft.com/office/2007/relationships/media" Target="file:///\\almf\almf\group\ALMFstuff\courses\Practical_ImageJ_Everything\gfp-tubulin_tirf.avi" TargetMode="Externa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731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Basic Image Analysis</a:t>
            </a:r>
            <a:br>
              <a:rPr lang="en-US" dirty="0" smtClean="0"/>
            </a:br>
            <a:r>
              <a:rPr lang="en-US" dirty="0" smtClean="0"/>
              <a:t>(using </a:t>
            </a:r>
            <a:r>
              <a:rPr lang="en-US" dirty="0" err="1" smtClean="0">
                <a:solidFill>
                  <a:srgbClr val="7F7F7F"/>
                </a:solidFill>
              </a:rPr>
              <a:t>ImageJ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70C0"/>
                </a:solidFill>
              </a:rPr>
              <a:t>FIJI</a:t>
            </a:r>
            <a:r>
              <a:rPr lang="en-US" dirty="0" smtClean="0"/>
              <a:t>)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304800" y="3886200"/>
            <a:ext cx="821250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Christian </a:t>
            </a:r>
            <a:r>
              <a:rPr lang="en-US" b="0" dirty="0" smtClean="0"/>
              <a:t>“</a:t>
            </a:r>
            <a:r>
              <a:rPr lang="en-US" b="0" dirty="0" err="1" smtClean="0"/>
              <a:t>Tischi</a:t>
            </a:r>
            <a:r>
              <a:rPr lang="en-US" b="0" dirty="0" smtClean="0"/>
              <a:t>” Tischer</a:t>
            </a:r>
          </a:p>
          <a:p>
            <a:pPr algn="ctr"/>
            <a:endParaRPr lang="en-US" b="0" dirty="0" smtClean="0"/>
          </a:p>
          <a:p>
            <a:pPr algn="ctr"/>
            <a:r>
              <a:rPr lang="en-US" b="0" dirty="0" err="1" smtClean="0"/>
              <a:t>tischitischer</a:t>
            </a:r>
            <a:r>
              <a:rPr lang="en-US" b="0" dirty="0" err="1"/>
              <a:t>@gmail.com</a:t>
            </a:r>
            <a:endParaRPr lang="en-US" b="0" dirty="0"/>
          </a:p>
          <a:p>
            <a:pPr algn="ctr"/>
            <a:endParaRPr lang="en-US" b="0" dirty="0"/>
          </a:p>
          <a:p>
            <a:pPr algn="ctr"/>
            <a:r>
              <a:rPr lang="en-US" b="0" dirty="0" smtClean="0"/>
              <a:t>Advanced Light Microscopy Facility (ALMF)</a:t>
            </a:r>
          </a:p>
          <a:p>
            <a:pPr algn="ctr"/>
            <a:r>
              <a:rPr lang="en-US" b="0" dirty="0" smtClean="0"/>
              <a:t>European Molecular Biology Laboratory (EMBL), Heidelberg, Germany  </a:t>
            </a:r>
            <a:endParaRPr lang="en-US" b="0" dirty="0"/>
          </a:p>
          <a:p>
            <a:pPr algn="ctr"/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Comparing image formats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43000"/>
            <a:ext cx="6477000" cy="480131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open </a:t>
            </a:r>
            <a:r>
              <a:rPr lang="en-US" sz="1800" dirty="0">
                <a:solidFill>
                  <a:srgbClr val="000000"/>
                </a:solidFill>
              </a:rPr>
              <a:t>“../</a:t>
            </a:r>
            <a:r>
              <a:rPr lang="en-US" sz="1800" dirty="0" smtClean="0">
                <a:solidFill>
                  <a:srgbClr val="000000"/>
                </a:solidFill>
              </a:rPr>
              <a:t>bit-conversion/16bit.tif</a:t>
            </a:r>
            <a:r>
              <a:rPr lang="en-US" sz="1800" dirty="0">
                <a:solidFill>
                  <a:srgbClr val="000000"/>
                </a:solidFill>
              </a:rPr>
              <a:t>” </a:t>
            </a:r>
            <a:r>
              <a:rPr lang="en-US" sz="1800" i="1" dirty="0">
                <a:solidFill>
                  <a:srgbClr val="000000"/>
                </a:solidFill>
              </a:rPr>
              <a:t>(File..Open)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Adjust the display that you actually see something</a:t>
            </a:r>
          </a:p>
          <a:p>
            <a:pPr marL="112713" indent="-112713">
              <a:defRPr/>
            </a:pP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Jpeg quality (0-100) to 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(Edit..Option..</a:t>
            </a:r>
            <a:r>
              <a:rPr lang="en-US" sz="1800" i="1" dirty="0" err="1">
                <a:solidFill>
                  <a:srgbClr val="000000"/>
                </a:solidFill>
              </a:rPr>
              <a:t>Input/Output</a:t>
            </a:r>
            <a:r>
              <a:rPr lang="en-US" sz="1800" i="1" dirty="0">
                <a:solidFill>
                  <a:srgbClr val="00000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Q10.jpg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chemeClr val="tx1"/>
                </a:solidFill>
              </a:rPr>
              <a:t>repeat  the last 3 steps for Jpeg qualities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75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000000"/>
                </a:solidFill>
              </a:rPr>
              <a:t>and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100</a:t>
            </a: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E46C0A"/>
                </a:solidFill>
              </a:rPr>
              <a:t>im.png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b="0" dirty="0">
                <a:solidFill>
                  <a:srgbClr val="000000"/>
                </a:solidFill>
              </a:rPr>
              <a:t>adjust the display such that the nuclei are saturated </a:t>
            </a:r>
            <a:r>
              <a:rPr lang="en-US" sz="1800" i="1" dirty="0">
                <a:solidFill>
                  <a:srgbClr val="000000"/>
                </a:solidFill>
              </a:rPr>
              <a:t>(Image..Adjust..Brightness/Contrast)</a:t>
            </a: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0070C0"/>
                </a:solidFill>
              </a:rPr>
              <a:t>Q100_saturated.jpg </a:t>
            </a:r>
            <a:r>
              <a:rPr lang="en-US" sz="1800" i="1" dirty="0">
                <a:solidFill>
                  <a:srgbClr val="000000"/>
                </a:solidFill>
              </a:rPr>
              <a:t>(File..Save As..Jpeg)</a:t>
            </a:r>
            <a:endParaRPr lang="en-US" sz="1800" dirty="0">
              <a:solidFill>
                <a:srgbClr val="FF0000"/>
              </a:solidFill>
            </a:endParaRPr>
          </a:p>
          <a:p>
            <a:pPr marL="112713" indent="-112713">
              <a:buFontTx/>
              <a:buChar char="-"/>
              <a:defRPr/>
            </a:pP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save as </a:t>
            </a:r>
            <a:r>
              <a:rPr lang="en-US" sz="1800" dirty="0">
                <a:solidFill>
                  <a:srgbClr val="FF0000"/>
                </a:solidFill>
              </a:rPr>
              <a:t>im_saturated.png </a:t>
            </a:r>
            <a:r>
              <a:rPr lang="en-US" sz="1800" i="1" dirty="0">
                <a:solidFill>
                  <a:srgbClr val="000000"/>
                </a:solidFill>
              </a:rPr>
              <a:t>(File..Save As..PNG)</a:t>
            </a: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  <a:p>
            <a:pPr marL="112713" indent="-112713">
              <a:buFontTx/>
              <a:buChar char="-"/>
              <a:defRPr/>
            </a:pP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11268" name="Rectangle 20"/>
          <p:cNvSpPr>
            <a:spLocks noChangeArrowheads="1"/>
          </p:cNvSpPr>
          <p:nvPr/>
        </p:nvSpPr>
        <p:spPr bwMode="auto">
          <a:xfrm>
            <a:off x="7239000" y="1752600"/>
            <a:ext cx="10429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Q10.jpg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B050"/>
                </a:solidFill>
                <a:latin typeface="Calibri" pitchFamily="34" charset="0"/>
              </a:rPr>
              <a:t>Q75.jpg</a:t>
            </a:r>
            <a:endParaRPr lang="en-US" sz="1600">
              <a:latin typeface="Calibri" pitchFamily="34" charset="0"/>
            </a:endParaRPr>
          </a:p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Q100.jpg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24600" y="22082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ectangle 23"/>
          <p:cNvSpPr>
            <a:spLocks noChangeArrowheads="1"/>
          </p:cNvSpPr>
          <p:nvPr/>
        </p:nvSpPr>
        <p:spPr bwMode="auto">
          <a:xfrm>
            <a:off x="7239000" y="2819400"/>
            <a:ext cx="850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E46C0A"/>
                </a:solidFill>
                <a:latin typeface="Calibri" pitchFamily="34" charset="0"/>
              </a:rPr>
              <a:t>im.png</a:t>
            </a:r>
            <a:endParaRPr lang="en-US" sz="1600" b="0">
              <a:latin typeface="Calibri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324600" y="30464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57600" y="5638800"/>
            <a:ext cx="48768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1:</a:t>
            </a:r>
            <a:r>
              <a:rPr lang="en-US" sz="1800" dirty="0">
                <a:solidFill>
                  <a:srgbClr val="000000"/>
                </a:solidFill>
              </a:rPr>
              <a:t> compare the sizes of these  files!</a:t>
            </a:r>
          </a:p>
          <a:p>
            <a:pPr marL="112713" indent="-112713">
              <a:defRPr/>
            </a:pPr>
            <a:r>
              <a:rPr lang="en-US" sz="1800" u="sng" dirty="0">
                <a:solidFill>
                  <a:srgbClr val="000000"/>
                </a:solidFill>
              </a:rPr>
              <a:t>Task 2:</a:t>
            </a:r>
            <a:r>
              <a:rPr lang="en-US" sz="1800" dirty="0">
                <a:solidFill>
                  <a:srgbClr val="000000"/>
                </a:solidFill>
              </a:rPr>
              <a:t> compare the content of the images! 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          (</a:t>
            </a:r>
            <a:r>
              <a:rPr lang="en-US" sz="1800" dirty="0">
                <a:solidFill>
                  <a:srgbClr val="FF0000"/>
                </a:solidFill>
              </a:rPr>
              <a:t>you have to re-open the saved images!)</a:t>
            </a:r>
            <a:endParaRPr lang="en-US" sz="1800" b="0" dirty="0">
              <a:solidFill>
                <a:srgbClr val="FF0000"/>
              </a:solidFill>
            </a:endParaRPr>
          </a:p>
        </p:txBody>
      </p:sp>
      <p:pic>
        <p:nvPicPr>
          <p:cNvPr id="11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5238" y="3352800"/>
            <a:ext cx="1223962" cy="103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2"/>
          <p:cNvSpPr>
            <a:spLocks noChangeArrowheads="1"/>
          </p:cNvSpPr>
          <p:nvPr/>
        </p:nvSpPr>
        <p:spPr bwMode="auto">
          <a:xfrm>
            <a:off x="6400800" y="4495800"/>
            <a:ext cx="2070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70C0"/>
                </a:solidFill>
                <a:latin typeface="Calibri" pitchFamily="34" charset="0"/>
              </a:rPr>
              <a:t>Q100_saturated.jpg</a:t>
            </a:r>
            <a:endParaRPr lang="en-US" sz="1600" b="0">
              <a:latin typeface="Calibri" pitchFamily="34" charset="0"/>
            </a:endParaRPr>
          </a:p>
          <a:p>
            <a:r>
              <a:rPr lang="en-US" sz="1600">
                <a:solidFill>
                  <a:srgbClr val="FF0000"/>
                </a:solidFill>
                <a:latin typeface="Calibri" pitchFamily="34" charset="0"/>
              </a:rPr>
              <a:t>im_saturated.png</a:t>
            </a:r>
            <a:endParaRPr lang="en-US" sz="1600"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86400" y="4799013"/>
            <a:ext cx="7620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4838" y="3352800"/>
            <a:ext cx="11731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7010400" y="3811588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 idx="4294967295"/>
          </p:nvPr>
        </p:nvSpPr>
        <p:spPr>
          <a:xfrm>
            <a:off x="457200" y="1905000"/>
            <a:ext cx="8229600" cy="2667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</a:rPr>
              <a:t>always keep your raw images!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3100" smtClean="0"/>
              <a:t>(do conversions only on duplicates!)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days, for scientific publications, it is typically not enough to just show “representative images” but you need to provide measurements and statistics!</a:t>
            </a:r>
          </a:p>
          <a:p>
            <a:r>
              <a:rPr lang="en-US" dirty="0" smtClean="0"/>
              <a:t>In the following we will practice how to extract meaningful numbers from images.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Manual measurements in multiple regions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7391400" cy="2819400"/>
          </a:xfrm>
        </p:spPr>
        <p:txBody>
          <a:bodyPr/>
          <a:lstStyle/>
          <a:p>
            <a:pPr eaLnBrk="1" hangingPunct="1"/>
            <a:r>
              <a:rPr lang="en-US" sz="1600" dirty="0" smtClean="0"/>
              <a:t>open </a:t>
            </a:r>
            <a:r>
              <a:rPr lang="en-US" sz="1600" b="1" dirty="0" smtClean="0"/>
              <a:t>“../</a:t>
            </a:r>
            <a:r>
              <a:rPr lang="en-US" sz="1600" b="1" dirty="0" smtClean="0"/>
              <a:t>bit-conversion/16bit.tif</a:t>
            </a:r>
            <a:r>
              <a:rPr lang="en-US" sz="1600" b="1" dirty="0" smtClean="0"/>
              <a:t>”</a:t>
            </a:r>
          </a:p>
          <a:p>
            <a:pPr eaLnBrk="1" hangingPunct="1"/>
            <a:r>
              <a:rPr lang="en-US" sz="1600" dirty="0" smtClean="0"/>
              <a:t>draw region for Nucleus 1 as shown below using the </a:t>
            </a:r>
            <a:r>
              <a:rPr lang="en-US" sz="1600" b="1" i="1" dirty="0" smtClean="0"/>
              <a:t>Polygon Selection</a:t>
            </a:r>
          </a:p>
          <a:p>
            <a:pPr eaLnBrk="1" hangingPunct="1"/>
            <a:r>
              <a:rPr lang="en-US" sz="1600" dirty="0" smtClean="0"/>
              <a:t>save the region</a:t>
            </a:r>
            <a:r>
              <a:rPr lang="en-US" sz="1600" b="1" i="1" dirty="0" smtClean="0"/>
              <a:t> (Analyze..Tools..ROI Manager..Add)</a:t>
            </a:r>
          </a:p>
          <a:p>
            <a:pPr eaLnBrk="1" hangingPunct="1"/>
            <a:r>
              <a:rPr lang="en-US" sz="1600" dirty="0" smtClean="0"/>
              <a:t>name the region “Nucleus 1”</a:t>
            </a:r>
            <a:r>
              <a:rPr lang="en-US" sz="1600" b="1" i="1" dirty="0" smtClean="0"/>
              <a:t> (Analyze..Tools..ROI Manager..Rename)</a:t>
            </a:r>
          </a:p>
          <a:p>
            <a:pPr eaLnBrk="1" hangingPunct="1"/>
            <a:r>
              <a:rPr lang="en-US" sz="1600" b="1" dirty="0" smtClean="0"/>
              <a:t>Repeat above steps for Background and Nucleus 2</a:t>
            </a:r>
          </a:p>
          <a:p>
            <a:pPr eaLnBrk="1" hangingPunct="1"/>
            <a:r>
              <a:rPr lang="en-US" sz="1600" dirty="0" smtClean="0"/>
              <a:t>select “Mean Gray Value” measurement  </a:t>
            </a:r>
            <a:r>
              <a:rPr lang="en-US" sz="1600" b="1" i="1" dirty="0" smtClean="0"/>
              <a:t>(Analyze..Set Measurements)</a:t>
            </a:r>
          </a:p>
          <a:p>
            <a:pPr eaLnBrk="1" hangingPunct="1"/>
            <a:r>
              <a:rPr lang="en-US" sz="1600" dirty="0" smtClean="0"/>
              <a:t>Select all regions and measure </a:t>
            </a:r>
            <a:r>
              <a:rPr lang="en-US" sz="1600" b="1" i="1" dirty="0" smtClean="0"/>
              <a:t>(ROI Manager…Measure)</a:t>
            </a:r>
            <a:endParaRPr lang="en-US" sz="1600" b="1" i="1" u="sng" dirty="0" smtClean="0"/>
          </a:p>
          <a:p>
            <a:pPr eaLnBrk="1" hangingPunct="1"/>
            <a:endParaRPr lang="en-US" sz="1600" dirty="0" smtClean="0"/>
          </a:p>
        </p:txBody>
      </p:sp>
      <p:sp>
        <p:nvSpPr>
          <p:cNvPr id="28676" name="Content Placeholder 2"/>
          <p:cNvSpPr txBox="1">
            <a:spLocks/>
          </p:cNvSpPr>
          <p:nvPr/>
        </p:nvSpPr>
        <p:spPr bwMode="auto">
          <a:xfrm>
            <a:off x="2209800" y="16764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sz="1800" b="0">
              <a:latin typeface="Calibri" pitchFamily="34" charset="0"/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50" y="914400"/>
            <a:ext cx="52768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8" name="Group 14"/>
          <p:cNvGrpSpPr>
            <a:grpSpLocks/>
          </p:cNvGrpSpPr>
          <p:nvPr/>
        </p:nvGrpSpPr>
        <p:grpSpPr bwMode="auto">
          <a:xfrm>
            <a:off x="1447800" y="3581400"/>
            <a:ext cx="3519488" cy="3130550"/>
            <a:chOff x="228600" y="3581400"/>
            <a:chExt cx="3519488" cy="3131199"/>
          </a:xfrm>
        </p:grpSpPr>
        <p:pic>
          <p:nvPicPr>
            <p:cNvPr id="286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581400"/>
              <a:ext cx="3519488" cy="313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2241550" y="6248953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1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609600" y="5361356"/>
              <a:ext cx="781050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Nucleus 2</a:t>
              </a:r>
            </a:p>
          </p:txBody>
        </p:sp>
        <p:sp>
          <p:nvSpPr>
            <p:cNvPr id="28685" name="TextBox 10"/>
            <p:cNvSpPr txBox="1">
              <a:spLocks noChangeArrowheads="1"/>
            </p:cNvSpPr>
            <p:nvPr/>
          </p:nvSpPr>
          <p:spPr bwMode="auto">
            <a:xfrm>
              <a:off x="2057400" y="5029500"/>
              <a:ext cx="923925" cy="24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FFFF00"/>
                  </a:solidFill>
                  <a:latin typeface="Calibri" pitchFamily="34" charset="0"/>
                </a:rPr>
                <a:t>Background</a:t>
              </a:r>
            </a:p>
          </p:txBody>
        </p:sp>
      </p:grpSp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20288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rot="10800000">
            <a:off x="8077200" y="4648200"/>
            <a:ext cx="6096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658100" y="1943100"/>
            <a:ext cx="457200" cy="762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786825"/>
            <a:ext cx="6477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how much brighter is nucleus 1 than nucleus 2?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measure the area of all nuclei (which one is the largest)?</a:t>
            </a:r>
            <a:endParaRPr lang="en-US" sz="16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Biological interpretation of intensity measurements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276600"/>
          </a:xfrm>
        </p:spPr>
        <p:txBody>
          <a:bodyPr/>
          <a:lstStyle/>
          <a:p>
            <a:r>
              <a:rPr lang="en-US" sz="2000" dirty="0" smtClean="0"/>
              <a:t>Intensity measurements are a difficult thing, because there are many (technical) factors that can influence the intensity in an image. This topic is almost another course and should be (also) taught at the microscope…</a:t>
            </a:r>
          </a:p>
          <a:p>
            <a:r>
              <a:rPr lang="en-US" sz="2000" dirty="0" smtClean="0"/>
              <a:t>In addition, even if microscopy and sample preparation were performed perfectly (settings, controls, etc…), and you saved your images properly, one still needs to understand what a certain intensity readout means!</a:t>
            </a:r>
          </a:p>
          <a:p>
            <a:r>
              <a:rPr lang="en-US" sz="2000" dirty="0" smtClean="0"/>
              <a:t>=&gt; Whiteboard session </a:t>
            </a:r>
            <a:r>
              <a:rPr lang="en-US" sz="2000" dirty="0"/>
              <a:t>(or show slides from other talk</a:t>
            </a:r>
            <a:r>
              <a:rPr lang="en-US" sz="2000" dirty="0" smtClean="0"/>
              <a:t>) on difference between </a:t>
            </a:r>
            <a:r>
              <a:rPr lang="en-US" sz="2000" b="1" dirty="0" err="1" smtClean="0"/>
              <a:t>widefield</a:t>
            </a:r>
            <a:r>
              <a:rPr lang="en-US" sz="2000" dirty="0" smtClean="0"/>
              <a:t> vs. </a:t>
            </a:r>
            <a:r>
              <a:rPr lang="en-US" sz="2000" b="1" dirty="0" smtClean="0"/>
              <a:t>confocal </a:t>
            </a:r>
            <a:r>
              <a:rPr lang="en-US" sz="2000" dirty="0" smtClean="0"/>
              <a:t>acquisition and </a:t>
            </a:r>
            <a:r>
              <a:rPr lang="en-US" sz="2000" b="1" dirty="0" smtClean="0"/>
              <a:t>mean</a:t>
            </a:r>
            <a:r>
              <a:rPr lang="en-US" sz="2000" dirty="0" smtClean="0"/>
              <a:t> vs. </a:t>
            </a:r>
            <a:r>
              <a:rPr lang="en-US" sz="2000" b="1" dirty="0" smtClean="0"/>
              <a:t>total</a:t>
            </a:r>
            <a:r>
              <a:rPr lang="en-US" sz="2000" dirty="0" smtClean="0"/>
              <a:t> (sum) intensities. </a:t>
            </a:r>
            <a:endParaRPr lang="en-US" sz="2000" b="1" dirty="0" smtClean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16-bit (or 8-bit) vs. 32-bit images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open “../</a:t>
            </a:r>
            <a:r>
              <a:rPr lang="en-US" sz="2400" dirty="0" smtClean="0">
                <a:solidFill>
                  <a:srgbClr val="000000"/>
                </a:solidFill>
              </a:rPr>
              <a:t>bit-conversion/16bit.tif</a:t>
            </a:r>
            <a:r>
              <a:rPr lang="en-US" sz="2400" dirty="0" smtClean="0">
                <a:solidFill>
                  <a:srgbClr val="000000"/>
                </a:solidFill>
              </a:rPr>
              <a:t>” [File&gt;Open..]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Duplicate raw data [Image&gt;Duplicate..]</a:t>
            </a:r>
            <a:endParaRPr lang="en-US" sz="2400" dirty="0" smtClean="0"/>
          </a:p>
          <a:p>
            <a:r>
              <a:rPr lang="en-US" sz="2400" dirty="0" smtClean="0"/>
              <a:t>Subtract 800 gray [Process&gt;Math&gt;Subtract..]</a:t>
            </a:r>
          </a:p>
          <a:p>
            <a:pPr lvl="1"/>
            <a:r>
              <a:rPr lang="en-US" sz="2000" dirty="0" smtClean="0"/>
              <a:t>Compare gray values before and after subtraction! Do you observe something mathematically wrong?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Duplicate raw data [Image&gt;Duplicate..</a:t>
            </a:r>
            <a:r>
              <a:rPr lang="en-US" sz="2400" dirty="0" smtClean="0">
                <a:solidFill>
                  <a:srgbClr val="000000"/>
                </a:solidFill>
              </a:rPr>
              <a:t>]</a:t>
            </a:r>
            <a:endParaRPr lang="en-US" sz="2400" dirty="0" smtClean="0"/>
          </a:p>
          <a:p>
            <a:r>
              <a:rPr lang="en-US" sz="2400" dirty="0" smtClean="0"/>
              <a:t>Divide by 2 [</a:t>
            </a:r>
            <a:r>
              <a:rPr lang="en-US" sz="2400" dirty="0"/>
              <a:t>Process&gt;Math</a:t>
            </a:r>
            <a:r>
              <a:rPr lang="en-US" sz="2400" dirty="0" smtClean="0"/>
              <a:t>&gt;Divide.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pPr lvl="1"/>
            <a:r>
              <a:rPr lang="en-US" sz="2000" dirty="0"/>
              <a:t>Compare gray values before and after subtraction! Do you observe something mathematically wrong?</a:t>
            </a:r>
          </a:p>
          <a:p>
            <a:r>
              <a:rPr lang="en-US" sz="2400" dirty="0" smtClean="0"/>
              <a:t>Check how above subtraction and division changes when you convert the image to  32-bit beforehand [Image&gt;Type&gt;32-bit]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Take home message: before doing any math to your image, convert to 32bit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81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Manual background subtraction on an image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52400" y="960438"/>
            <a:ext cx="5715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“../</a:t>
            </a:r>
            <a:r>
              <a:rPr lang="en-US" sz="1800" dirty="0" err="1" smtClean="0"/>
              <a:t>bit_conversion</a:t>
            </a:r>
            <a:r>
              <a:rPr lang="en-US" sz="1800" dirty="0" smtClean="0"/>
              <a:t>/</a:t>
            </a:r>
            <a:r>
              <a:rPr lang="en-US" sz="1800" dirty="0" err="1" smtClean="0"/>
              <a:t>16bit.tif</a:t>
            </a:r>
            <a:r>
              <a:rPr lang="en-US" sz="1800" dirty="0" smtClean="0"/>
              <a:t>”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Convert image to 32-bit: </a:t>
            </a:r>
            <a:r>
              <a:rPr lang="en-US" sz="1800" dirty="0"/>
              <a:t>[</a:t>
            </a:r>
            <a:r>
              <a:rPr lang="en-US" sz="1800" dirty="0" smtClean="0"/>
              <a:t>Image..Type..32bit</a:t>
            </a:r>
            <a:r>
              <a:rPr lang="en-US" sz="1800" dirty="0"/>
              <a:t>]</a:t>
            </a:r>
            <a:endParaRPr lang="en-US" sz="18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allows for negative numbers in the image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Draw </a:t>
            </a:r>
            <a:r>
              <a:rPr lang="en-US" sz="1800" dirty="0" err="1" smtClean="0"/>
              <a:t>ROI</a:t>
            </a:r>
            <a:r>
              <a:rPr lang="en-US" sz="1800" dirty="0" smtClean="0"/>
              <a:t> in the BG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Increase brightness </a:t>
            </a:r>
            <a:r>
              <a:rPr lang="en-US" sz="1600" b="1" dirty="0" smtClean="0"/>
              <a:t>a lot</a:t>
            </a:r>
            <a:r>
              <a:rPr lang="en-US" sz="1600" dirty="0" smtClean="0"/>
              <a:t> to see whether it really is BG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Select measurement “Mean Gray Value” </a:t>
            </a:r>
            <a:br>
              <a:rPr lang="en-US" sz="1800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Analyze..Set</a:t>
            </a:r>
            <a:r>
              <a:rPr lang="en-US" sz="1800" dirty="0" smtClean="0"/>
              <a:t> Measurements]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Measure BG intensity [</a:t>
            </a:r>
            <a:r>
              <a:rPr lang="en-US" sz="1800" dirty="0" err="1" smtClean="0"/>
              <a:t>Analyze..Measure</a:t>
            </a:r>
            <a:r>
              <a:rPr lang="en-US" sz="1800" dirty="0" smtClean="0"/>
              <a:t>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Remove the BG ROI [Edit..Selection..Select None]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Subtract BG intensity </a:t>
            </a:r>
            <a:r>
              <a:rPr lang="en-US" sz="1800" dirty="0"/>
              <a:t>[</a:t>
            </a:r>
            <a:r>
              <a:rPr lang="en-US" sz="1800" dirty="0" err="1" smtClean="0"/>
              <a:t>Process..Math..Subtract</a:t>
            </a:r>
            <a:r>
              <a:rPr lang="en-US" sz="1800" dirty="0" smtClean="0"/>
              <a:t>]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Put back BG ROI [Edit..Selection..Restore]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Now measure BG intensity again [Analyze..Measure]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chemeClr val="accent3"/>
                </a:solidFill>
              </a:rPr>
              <a:t>You should get zero </a:t>
            </a:r>
            <a:r>
              <a:rPr lang="en-US" sz="1600" dirty="0" smtClean="0">
                <a:solidFill>
                  <a:schemeClr val="accent3"/>
                </a:solidFill>
                <a:sym typeface="Wingdings" pitchFamily="2" charset="2"/>
              </a:rPr>
              <a:t>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solidFill>
                  <a:srgbClr val="FF0000"/>
                </a:solidFill>
              </a:rPr>
              <a:t>Repeat everything but leave the image 16bit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do not convert to 32bit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The resulting BG intensity should not be zero </a:t>
            </a:r>
            <a:r>
              <a:rPr lang="en-US" sz="1600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9700" name="Picture 4" descr="BG subtrac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295400"/>
            <a:ext cx="261937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 descr="LineProfile32bi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410200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 descr="LineProfile16bi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99087"/>
            <a:ext cx="22288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 descr="BG subtraction line Profi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100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Threshold and automated particle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576417"/>
            <a:ext cx="6324600" cy="29484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open image </a:t>
            </a:r>
            <a:r>
              <a:rPr lang="en-US" sz="1600" b="0" dirty="0" smtClean="0">
                <a:solidFill>
                  <a:srgbClr val="000000"/>
                </a:solidFill>
              </a:rPr>
              <a:t>“</a:t>
            </a:r>
            <a:r>
              <a:rPr lang="en-US" sz="1600" dirty="0" smtClean="0">
                <a:solidFill>
                  <a:srgbClr val="000000"/>
                </a:solidFill>
              </a:rPr>
              <a:t>../dynamic-range/</a:t>
            </a:r>
            <a:r>
              <a:rPr lang="en-US" sz="1600" dirty="0" err="1" smtClean="0">
                <a:solidFill>
                  <a:srgbClr val="000000"/>
                </a:solidFill>
              </a:rPr>
              <a:t>B.tif</a:t>
            </a:r>
            <a:r>
              <a:rPr lang="en-US" sz="1600" b="0" dirty="0">
                <a:solidFill>
                  <a:srgbClr val="000000"/>
                </a:solidFill>
              </a:rPr>
              <a:t>”</a:t>
            </a:r>
            <a:endParaRPr lang="en-US" sz="1600" i="1" dirty="0">
              <a:solidFill>
                <a:srgbClr val="000000"/>
              </a:solidFill>
            </a:endParaRPr>
          </a:p>
          <a:p>
            <a:pPr marL="3429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Select the measurements you want to extract</a:t>
            </a:r>
            <a:br>
              <a:rPr lang="en-US" sz="1600" b="0" dirty="0" smtClean="0">
                <a:solidFill>
                  <a:srgbClr val="000000"/>
                </a:solidFill>
              </a:rPr>
            </a:br>
            <a:r>
              <a:rPr lang="en-US" sz="1600" b="0" dirty="0" smtClean="0">
                <a:solidFill>
                  <a:srgbClr val="000000"/>
                </a:solidFill>
              </a:rPr>
              <a:t>(e.g., </a:t>
            </a:r>
            <a:r>
              <a:rPr lang="en-US" sz="1600" b="0" dirty="0">
                <a:solidFill>
                  <a:srgbClr val="000000"/>
                </a:solidFill>
              </a:rPr>
              <a:t>“Area” and “Shape descriptors</a:t>
            </a:r>
            <a:r>
              <a:rPr lang="en-US" sz="1600" b="0" dirty="0" smtClean="0">
                <a:solidFill>
                  <a:srgbClr val="000000"/>
                </a:solidFill>
              </a:rPr>
              <a:t>”):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[Analyze..Set Measurements]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Threshold </a:t>
            </a:r>
            <a:r>
              <a:rPr lang="en-US" sz="1600" b="0" dirty="0">
                <a:solidFill>
                  <a:srgbClr val="000000"/>
                </a:solidFill>
              </a:rPr>
              <a:t>the image </a:t>
            </a:r>
            <a:r>
              <a:rPr lang="en-US" sz="1600" i="1" dirty="0">
                <a:solidFill>
                  <a:srgbClr val="000000"/>
                </a:solidFill>
              </a:rPr>
              <a:t>(Image..Adjust..Threshold)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chemeClr val="tx1"/>
                </a:solidFill>
              </a:rPr>
              <a:t>Only move </a:t>
            </a:r>
            <a:r>
              <a:rPr lang="en-US" sz="1600" b="0" dirty="0">
                <a:solidFill>
                  <a:schemeClr val="tx1"/>
                </a:solidFill>
              </a:rPr>
              <a:t>the upper slider </a:t>
            </a:r>
            <a:r>
              <a:rPr lang="en-US" sz="1600" b="0" dirty="0" smtClean="0">
                <a:solidFill>
                  <a:schemeClr val="tx1"/>
                </a:solidFill>
              </a:rPr>
              <a:t>(lower should be on 255)</a:t>
            </a:r>
            <a:endParaRPr lang="en-US" sz="1600" b="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>
                <a:solidFill>
                  <a:srgbClr val="000000"/>
                </a:solidFill>
              </a:rPr>
              <a:t>D</a:t>
            </a:r>
            <a:r>
              <a:rPr lang="en-US" sz="1600" b="0" dirty="0" smtClean="0">
                <a:solidFill>
                  <a:srgbClr val="000000"/>
                </a:solidFill>
              </a:rPr>
              <a:t>o </a:t>
            </a:r>
            <a:r>
              <a:rPr lang="en-US" sz="1600" dirty="0">
                <a:solidFill>
                  <a:srgbClr val="000000"/>
                </a:solidFill>
              </a:rPr>
              <a:t>NOT</a:t>
            </a:r>
            <a:r>
              <a:rPr lang="en-US" sz="1600" b="0" dirty="0">
                <a:solidFill>
                  <a:srgbClr val="000000"/>
                </a:solidFill>
              </a:rPr>
              <a:t> press </a:t>
            </a:r>
            <a:r>
              <a:rPr lang="en-US" sz="1600" i="1" dirty="0" smtClean="0">
                <a:solidFill>
                  <a:srgbClr val="000000"/>
                </a:solidFill>
              </a:rPr>
              <a:t>Apply</a:t>
            </a:r>
            <a:r>
              <a:rPr lang="en-US" sz="1600" b="0" dirty="0" smtClean="0">
                <a:solidFill>
                  <a:srgbClr val="000000"/>
                </a:solidFill>
              </a:rPr>
              <a:t>; simply leave the Threshold dialog open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Detect &amp; measure the objects </a:t>
            </a:r>
            <a:r>
              <a:rPr lang="en-US" sz="1600" i="1" dirty="0" smtClean="0">
                <a:solidFill>
                  <a:srgbClr val="000000"/>
                </a:solidFill>
              </a:rPr>
              <a:t>(</a:t>
            </a:r>
            <a:r>
              <a:rPr lang="en-US" sz="1600" i="1" dirty="0">
                <a:solidFill>
                  <a:srgbClr val="000000"/>
                </a:solidFill>
              </a:rPr>
              <a:t>Analyze..Analyze Particles)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“Select: Display Results”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61722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what is the average size of the nuclei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</a:t>
            </a:r>
            <a:r>
              <a:rPr lang="en-US" sz="1600" u="sng" dirty="0">
                <a:solidFill>
                  <a:srgbClr val="000000"/>
                </a:solidFill>
              </a:rPr>
              <a:t>2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>
                <a:solidFill>
                  <a:srgbClr val="000000"/>
                </a:solidFill>
              </a:rPr>
              <a:t>how can you exclude nuclei that are not fully in the image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1: </a:t>
            </a:r>
            <a:r>
              <a:rPr lang="en-US" sz="1600" b="0" dirty="0" smtClean="0">
                <a:solidFill>
                  <a:srgbClr val="000000"/>
                </a:solidFill>
              </a:rPr>
              <a:t> Examine the Results table and find values for the Size- and Circularity-Filter in Particle Analyzer such that some Nuclei are excluded.</a:t>
            </a:r>
            <a:endParaRPr lang="en-US" sz="1600" u="sng" dirty="0" smtClean="0">
              <a:solidFill>
                <a:srgbClr val="000000"/>
              </a:solidFill>
            </a:endParaRPr>
          </a:p>
        </p:txBody>
      </p:sp>
      <p:pic>
        <p:nvPicPr>
          <p:cNvPr id="307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27146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3013" y="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0386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144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Point Spread Function Examination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4294967295"/>
          </p:nvPr>
        </p:nvSpPr>
        <p:spPr>
          <a:xfrm>
            <a:off x="152400" y="990600"/>
            <a:ext cx="6858000" cy="205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beads_p_close.tif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err="1" smtClean="0"/>
              <a:t>Hyperstack</a:t>
            </a:r>
            <a:r>
              <a:rPr lang="en-US" sz="1600" dirty="0" smtClean="0"/>
              <a:t>: two channels: </a:t>
            </a:r>
            <a:r>
              <a:rPr lang="en-US" sz="1600" dirty="0" smtClean="0">
                <a:solidFill>
                  <a:srgbClr val="92D050"/>
                </a:solidFill>
              </a:rPr>
              <a:t>green (c1)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FF0000"/>
                </a:solidFill>
              </a:rPr>
              <a:t>red (c2)</a:t>
            </a:r>
            <a:r>
              <a:rPr lang="en-US" sz="1600" dirty="0" smtClean="0"/>
              <a:t> bead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Generate side views</a:t>
            </a:r>
            <a:r>
              <a:rPr lang="en-US" sz="1800" b="1" i="1" dirty="0" smtClean="0"/>
              <a:t> 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Do </a:t>
            </a:r>
            <a:r>
              <a:rPr lang="en-US" sz="1600" dirty="0" smtClean="0">
                <a:solidFill>
                  <a:srgbClr val="FF6600"/>
                </a:solidFill>
              </a:rPr>
              <a:t>NOT</a:t>
            </a:r>
            <a:r>
              <a:rPr lang="en-US" sz="1600" dirty="0" smtClean="0"/>
              <a:t> avoid interpolation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Project into 2-D 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Image..Stacks..Z</a:t>
            </a:r>
            <a:r>
              <a:rPr lang="en-US" sz="1800" b="1" i="1" dirty="0" smtClean="0"/>
              <a:t>-Project)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b="1" i="1" dirty="0" smtClean="0"/>
              <a:t>Projection Type: Sum Slices</a:t>
            </a:r>
            <a:endParaRPr lang="en-US" sz="1600" i="1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u="sng" dirty="0" smtClean="0"/>
              <a:t>Repeat</a:t>
            </a:r>
            <a:r>
              <a:rPr lang="en-US" sz="1800" dirty="0" smtClean="0"/>
              <a:t> above steps for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psf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beads_p_open.tif</a:t>
            </a:r>
            <a:r>
              <a:rPr lang="en-US" sz="1800" b="1" dirty="0" smtClean="0"/>
              <a:t>”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2667000" y="3733800"/>
            <a:ext cx="4648200" cy="666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Question: </a:t>
            </a:r>
            <a:r>
              <a:rPr lang="en-US" sz="1800" b="0">
                <a:solidFill>
                  <a:srgbClr val="000000"/>
                </a:solidFill>
              </a:rPr>
              <a:t> What is the difference between </a:t>
            </a:r>
            <a:r>
              <a:rPr lang="en-US" sz="1800" b="0" i="1">
                <a:solidFill>
                  <a:srgbClr val="000000"/>
                </a:solidFill>
              </a:rPr>
              <a:t>open</a:t>
            </a:r>
            <a:r>
              <a:rPr lang="en-US" sz="1800" b="0">
                <a:solidFill>
                  <a:srgbClr val="000000"/>
                </a:solidFill>
              </a:rPr>
              <a:t> and </a:t>
            </a:r>
            <a:r>
              <a:rPr lang="en-US" sz="1800" b="0" i="1">
                <a:solidFill>
                  <a:srgbClr val="000000"/>
                </a:solidFill>
              </a:rPr>
              <a:t>closed</a:t>
            </a:r>
            <a:r>
              <a:rPr lang="en-US" sz="1800" b="0">
                <a:solidFill>
                  <a:srgbClr val="000000"/>
                </a:solidFill>
              </a:rPr>
              <a:t> pinhole?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4946650"/>
            <a:ext cx="2971800" cy="160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 2:</a:t>
            </a:r>
            <a:r>
              <a:rPr lang="en-US" sz="1400" b="0">
                <a:solidFill>
                  <a:srgbClr val="000000"/>
                </a:solidFill>
              </a:rPr>
              <a:t/>
            </a:r>
            <a:br>
              <a:rPr lang="en-US" sz="1400" b="0">
                <a:solidFill>
                  <a:srgbClr val="000000"/>
                </a:solidFill>
              </a:rPr>
            </a:br>
            <a:r>
              <a:rPr lang="en-US" sz="1400" b="0">
                <a:solidFill>
                  <a:srgbClr val="000000"/>
                </a:solidFill>
              </a:rPr>
              <a:t>Generate above movie 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File..Open</a:t>
            </a:r>
            <a:endParaRPr lang="en-US" sz="1400" b="0">
              <a:solidFill>
                <a:srgbClr val="000000"/>
              </a:solidFill>
            </a:endParaRP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Image..Color..Split channels</a:t>
            </a:r>
          </a:p>
          <a:p>
            <a:pPr>
              <a:buFontTx/>
              <a:buChar char="-"/>
              <a:defRPr/>
            </a:pPr>
            <a:r>
              <a:rPr lang="en-US" sz="1400" i="1">
                <a:solidFill>
                  <a:srgbClr val="000000"/>
                </a:solidFill>
              </a:rPr>
              <a:t> Image…Lookup Tables..Fire</a:t>
            </a:r>
          </a:p>
          <a:p>
            <a:pPr>
              <a:defRPr/>
            </a:pPr>
            <a:r>
              <a:rPr lang="en-US" sz="1400" b="0" i="1">
                <a:solidFill>
                  <a:srgbClr val="000000"/>
                </a:solidFill>
              </a:rPr>
              <a:t>-</a:t>
            </a:r>
            <a:r>
              <a:rPr lang="en-US" sz="1400" i="1">
                <a:solidFill>
                  <a:srgbClr val="000000"/>
                </a:solidFill>
              </a:rPr>
              <a:t> Image..Stacks..3D Project (interpolate)</a:t>
            </a:r>
            <a:endParaRPr lang="en-US" sz="1400" u="sng">
              <a:solidFill>
                <a:srgbClr val="000000"/>
              </a:solidFill>
            </a:endParaRPr>
          </a:p>
        </p:txBody>
      </p:sp>
      <p:pic>
        <p:nvPicPr>
          <p:cNvPr id="27" name="rotation_bead_p_open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352800" y="4953000"/>
            <a:ext cx="533400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1: </a:t>
            </a:r>
            <a:r>
              <a:rPr lang="en-US" sz="1600" b="0">
                <a:solidFill>
                  <a:srgbClr val="000000"/>
                </a:solidFill>
              </a:rPr>
              <a:t>Compare the apparent width of </a:t>
            </a:r>
            <a:r>
              <a:rPr lang="en-US" sz="1600" b="0">
                <a:solidFill>
                  <a:srgbClr val="92D050"/>
                </a:solidFill>
              </a:rPr>
              <a:t>green</a:t>
            </a:r>
            <a:r>
              <a:rPr lang="en-US" sz="1600" b="0">
                <a:solidFill>
                  <a:srgbClr val="000000"/>
                </a:solidFill>
              </a:rPr>
              <a:t> and </a:t>
            </a:r>
            <a:r>
              <a:rPr lang="en-US" sz="1600" b="0">
                <a:solidFill>
                  <a:srgbClr val="FF0000"/>
                </a:solidFill>
              </a:rPr>
              <a:t>red</a:t>
            </a:r>
            <a:r>
              <a:rPr lang="en-US" sz="1600" b="0">
                <a:solidFill>
                  <a:srgbClr val="000000"/>
                </a:solidFill>
              </a:rPr>
              <a:t> bead (in the xy-direction). Choose a central z plane in the original file and: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Analyze..Plot Profile</a:t>
            </a:r>
          </a:p>
          <a:p>
            <a:pPr>
              <a:defRPr/>
            </a:pPr>
            <a:r>
              <a:rPr lang="en-US" sz="1600" i="1">
                <a:solidFill>
                  <a:srgbClr val="000000"/>
                </a:solidFill>
              </a:rPr>
              <a:t>Analyze..Tools..Curve Fitting (gaussian)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	- </a:t>
            </a:r>
            <a:r>
              <a:rPr lang="en-US" sz="1400" b="0">
                <a:solidFill>
                  <a:srgbClr val="000000"/>
                </a:solidFill>
              </a:rPr>
              <a:t>copy the list from the profile plot into the fitting tool</a:t>
            </a:r>
            <a:endParaRPr lang="en-US" sz="1600" i="1">
              <a:solidFill>
                <a:srgbClr val="000000"/>
              </a:solidFill>
            </a:endParaRPr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>
            <a:off x="6934200" y="2743200"/>
            <a:ext cx="2262188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rgbClr val="000000"/>
                </a:solidFill>
              </a:rPr>
              <a:t>This is a “</a:t>
            </a:r>
            <a:r>
              <a:rPr lang="en-US" sz="1600" u="sng">
                <a:solidFill>
                  <a:srgbClr val="000000"/>
                </a:solidFill>
              </a:rPr>
              <a:t>hyperstack</a:t>
            </a:r>
            <a:r>
              <a:rPr lang="en-US" sz="1600" b="0">
                <a:solidFill>
                  <a:srgbClr val="000000"/>
                </a:solidFill>
              </a:rPr>
              <a:t>”,</a:t>
            </a:r>
          </a:p>
          <a:p>
            <a:r>
              <a:rPr lang="en-US" sz="1600" b="0">
                <a:solidFill>
                  <a:srgbClr val="000000"/>
                </a:solidFill>
              </a:rPr>
              <a:t>containing a </a:t>
            </a:r>
            <a:r>
              <a:rPr lang="en-US" sz="1600">
                <a:solidFill>
                  <a:srgbClr val="000000"/>
                </a:solidFill>
              </a:rPr>
              <a:t>channel</a:t>
            </a:r>
            <a:r>
              <a:rPr lang="en-US" sz="1600" b="0">
                <a:solidFill>
                  <a:srgbClr val="000000"/>
                </a:solidFill>
              </a:rPr>
              <a:t>-</a:t>
            </a:r>
          </a:p>
          <a:p>
            <a:r>
              <a:rPr lang="en-US" sz="1600" b="0">
                <a:solidFill>
                  <a:srgbClr val="000000"/>
                </a:solidFill>
              </a:rPr>
              <a:t>and a </a:t>
            </a:r>
            <a:r>
              <a:rPr lang="en-US" sz="1600">
                <a:solidFill>
                  <a:srgbClr val="000000"/>
                </a:solidFill>
              </a:rPr>
              <a:t>z-slider</a:t>
            </a:r>
          </a:p>
        </p:txBody>
      </p:sp>
      <p:pic>
        <p:nvPicPr>
          <p:cNvPr id="37897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1213" y="0"/>
            <a:ext cx="1982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52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76300"/>
            <a:ext cx="18256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5257800"/>
            <a:ext cx="11461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5181600"/>
            <a:ext cx="11636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76800" y="2590800"/>
            <a:ext cx="40576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5800" y="2590800"/>
            <a:ext cx="40386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48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Point Spread Function Examination: Results</a:t>
            </a:r>
          </a:p>
        </p:txBody>
      </p:sp>
    </p:spTree>
    <p:extLst>
      <p:ext uri="{BB962C8B-B14F-4D97-AF65-F5344CB8AC3E}">
        <p14:creationId xmlns:p14="http://schemas.microsoft.com/office/powerpoint/2010/main" val="22506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6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0070C0"/>
                </a:solidFill>
              </a:rPr>
              <a:t>Why            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" y="2895600"/>
            <a:ext cx="8915400" cy="24384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Fiji is just </a:t>
            </a:r>
            <a:r>
              <a:rPr lang="en-US" sz="2400" dirty="0" err="1" smtClean="0">
                <a:solidFill>
                  <a:srgbClr val="0070C0"/>
                </a:solidFill>
              </a:rPr>
              <a:t>ImageJ</a:t>
            </a:r>
            <a:r>
              <a:rPr lang="en-US" sz="2400" dirty="0" smtClean="0">
                <a:solidFill>
                  <a:srgbClr val="0070C0"/>
                </a:solidFill>
              </a:rPr>
              <a:t> (bundled with many Plugins)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Free, open-source, wide-spread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Visualization, analysis, automated analysis, 2-D and 3-D</a:t>
            </a:r>
          </a:p>
          <a:p>
            <a:pPr eaLnBrk="1" hangingPunct="1"/>
            <a:r>
              <a:rPr lang="en-US" sz="2400" dirty="0" smtClean="0">
                <a:solidFill>
                  <a:srgbClr val="0070C0"/>
                </a:solidFill>
              </a:rPr>
              <a:t>Best software for interactive image inspection and analysis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However, complex workflows and batch analysis require scripting…</a:t>
            </a:r>
            <a:endParaRPr lang="en-US" sz="18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400" dirty="0" smtClean="0">
              <a:solidFill>
                <a:srgbClr val="0070C0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1430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-2286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Measuring FRAP data (also uses a macro)</a:t>
            </a:r>
          </a:p>
        </p:txBody>
      </p:sp>
      <p:sp>
        <p:nvSpPr>
          <p:cNvPr id="33795" name="TextBox 6"/>
          <p:cNvSpPr txBox="1">
            <a:spLocks noChangeArrowheads="1"/>
          </p:cNvSpPr>
          <p:nvPr/>
        </p:nvSpPr>
        <p:spPr bwMode="auto">
          <a:xfrm>
            <a:off x="2022475" y="4735513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bg</a:t>
            </a:r>
          </a:p>
        </p:txBody>
      </p:sp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38200" y="4953000"/>
            <a:ext cx="7127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solidFill>
                  <a:schemeClr val="bg1"/>
                </a:solidFill>
                <a:latin typeface="Calibri" pitchFamily="34" charset="0"/>
              </a:rPr>
              <a:t>signal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-914400" y="50292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6050" y="5257800"/>
            <a:ext cx="76200" cy="304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9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88448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7575" y="2447925"/>
            <a:ext cx="20288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390775"/>
            <a:ext cx="30384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2" name="Rectangle 14"/>
          <p:cNvSpPr>
            <a:spLocks noChangeArrowheads="1"/>
          </p:cNvSpPr>
          <p:nvPr/>
        </p:nvSpPr>
        <p:spPr bwMode="auto">
          <a:xfrm>
            <a:off x="1828800" y="4267200"/>
            <a:ext cx="908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bleach</a:t>
            </a:r>
          </a:p>
        </p:txBody>
      </p:sp>
      <p:sp>
        <p:nvSpPr>
          <p:cNvPr id="33803" name="Rectangle 15"/>
          <p:cNvSpPr>
            <a:spLocks noChangeArrowheads="1"/>
          </p:cNvSpPr>
          <p:nvPr/>
        </p:nvSpPr>
        <p:spPr bwMode="auto">
          <a:xfrm>
            <a:off x="971550" y="4267200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ref</a:t>
            </a:r>
          </a:p>
        </p:txBody>
      </p:sp>
      <p:sp>
        <p:nvSpPr>
          <p:cNvPr id="33804" name="Rectangle 16"/>
          <p:cNvSpPr>
            <a:spLocks noChangeArrowheads="1"/>
          </p:cNvSpPr>
          <p:nvPr/>
        </p:nvSpPr>
        <p:spPr bwMode="auto">
          <a:xfrm>
            <a:off x="533400" y="304800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bg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1447800" y="3200400"/>
            <a:ext cx="539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CCCC00"/>
                </a:solidFill>
              </a:rPr>
              <a:t>ctrl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51054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Question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What is the recovery half-time of the signal?</a:t>
            </a:r>
          </a:p>
          <a:p>
            <a:pPr>
              <a:defRPr/>
            </a:pPr>
            <a:r>
              <a:rPr lang="en-US" sz="1400" b="0">
                <a:solidFill>
                  <a:srgbClr val="000000"/>
                </a:solidFill>
              </a:rPr>
              <a:t>(estimate it from the final graphs; dt=2s)</a:t>
            </a:r>
          </a:p>
        </p:txBody>
      </p:sp>
      <p:pic>
        <p:nvPicPr>
          <p:cNvPr id="33807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43475" y="5238750"/>
            <a:ext cx="42005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9"/>
          <p:cNvSpPr txBox="1"/>
          <p:nvPr/>
        </p:nvSpPr>
        <p:spPr>
          <a:xfrm>
            <a:off x="228600" y="5715000"/>
            <a:ext cx="4648200" cy="542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rgbClr val="000000"/>
                </a:solidFill>
              </a:rPr>
              <a:t>Optional Task</a:t>
            </a:r>
            <a:r>
              <a:rPr lang="en-US" sz="1400">
                <a:solidFill>
                  <a:srgbClr val="000000"/>
                </a:solidFill>
              </a:rPr>
              <a:t>:</a:t>
            </a:r>
            <a:r>
              <a:rPr lang="en-US" sz="1400" b="0">
                <a:solidFill>
                  <a:srgbClr val="000000"/>
                </a:solidFill>
              </a:rPr>
              <a:t> Modify the macro such that it only shows the raw bleach curve without normalizations.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8610600" cy="1608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all files in “</a:t>
            </a:r>
            <a:r>
              <a:rPr lang="en-US" sz="1400" dirty="0">
                <a:solidFill>
                  <a:srgbClr val="000000"/>
                </a:solidFill>
              </a:rPr>
              <a:t>../frap/</a:t>
            </a:r>
            <a:r>
              <a:rPr lang="en-US" sz="1400" b="0" dirty="0">
                <a:solidFill>
                  <a:srgbClr val="000000"/>
                </a:solidFill>
              </a:rPr>
              <a:t>” </a:t>
            </a:r>
            <a:r>
              <a:rPr lang="en-US" sz="1400" i="1" dirty="0">
                <a:solidFill>
                  <a:srgbClr val="000000"/>
                </a:solidFill>
              </a:rPr>
              <a:t>(File..Import..Image Sequence)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draw 4 regions as shown and add them to the ROI manager</a:t>
            </a:r>
            <a:r>
              <a:rPr lang="en-US" sz="1400" i="1" dirty="0">
                <a:solidFill>
                  <a:srgbClr val="000000"/>
                </a:solidFill>
              </a:rPr>
              <a:t> (Analyze..Tools..ROI Manager..Add)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Rename them (</a:t>
            </a:r>
            <a:r>
              <a:rPr lang="en-US" sz="1400" b="0" u="sng" dirty="0">
                <a:solidFill>
                  <a:srgbClr val="000000"/>
                </a:solidFill>
              </a:rPr>
              <a:t>it is important that they have the exact names</a:t>
            </a:r>
            <a:r>
              <a:rPr lang="en-US" sz="1400" b="0" dirty="0">
                <a:solidFill>
                  <a:srgbClr val="000000"/>
                </a:solidFill>
              </a:rPr>
              <a:t>: </a:t>
            </a:r>
            <a:r>
              <a:rPr lang="en-US" sz="1400" dirty="0">
                <a:solidFill>
                  <a:srgbClr val="000000"/>
                </a:solidFill>
              </a:rPr>
              <a:t>bleach, ref, ctrl, </a:t>
            </a:r>
            <a:r>
              <a:rPr lang="en-US" sz="1400" dirty="0" err="1">
                <a:solidFill>
                  <a:srgbClr val="000000"/>
                </a:solidFill>
              </a:rPr>
              <a:t>bg</a:t>
            </a:r>
            <a:r>
              <a:rPr lang="en-US" sz="1400" b="0" dirty="0">
                <a:solidFill>
                  <a:srgbClr val="000000"/>
                </a:solidFill>
              </a:rPr>
              <a:t> 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only the “</a:t>
            </a:r>
            <a:r>
              <a:rPr lang="en-US" sz="1400" dirty="0">
                <a:solidFill>
                  <a:srgbClr val="000000"/>
                </a:solidFill>
              </a:rPr>
              <a:t>Mean Gray Value</a:t>
            </a:r>
            <a:r>
              <a:rPr lang="en-US" sz="1400" b="0" dirty="0">
                <a:solidFill>
                  <a:srgbClr val="000000"/>
                </a:solidFill>
              </a:rPr>
              <a:t>” measurement </a:t>
            </a:r>
            <a:r>
              <a:rPr lang="en-US" sz="1400" i="1" dirty="0">
                <a:solidFill>
                  <a:srgbClr val="000000"/>
                </a:solidFill>
              </a:rPr>
              <a:t>(Analyze..Set Measurements)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Select all regions and measure </a:t>
            </a:r>
            <a:r>
              <a:rPr lang="en-US" sz="1400" i="1" dirty="0">
                <a:solidFill>
                  <a:srgbClr val="000000"/>
                </a:solidFill>
              </a:rPr>
              <a:t>(ROI Manager…More&gt;&gt;…Multi Measure)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400" b="0" dirty="0">
                <a:solidFill>
                  <a:srgbClr val="000000"/>
                </a:solidFill>
              </a:rPr>
              <a:t>Open </a:t>
            </a:r>
            <a:r>
              <a:rPr lang="en-US" sz="1400" b="0" dirty="0" smtClean="0">
                <a:solidFill>
                  <a:srgbClr val="000000"/>
                </a:solidFill>
              </a:rPr>
              <a:t>“</a:t>
            </a:r>
            <a:r>
              <a:rPr lang="en-US" sz="1400" dirty="0" smtClean="0">
                <a:solidFill>
                  <a:srgbClr val="000000"/>
                </a:solidFill>
              </a:rPr>
              <a:t>../Macros/Macro_bleaching.ijm</a:t>
            </a:r>
            <a:r>
              <a:rPr lang="en-US" sz="1400" b="0" dirty="0">
                <a:solidFill>
                  <a:srgbClr val="000000"/>
                </a:solidFill>
              </a:rPr>
              <a:t>” (drag and drop onto FIJI) and </a:t>
            </a:r>
            <a:r>
              <a:rPr lang="en-US" sz="1400" dirty="0">
                <a:solidFill>
                  <a:srgbClr val="000000"/>
                </a:solidFill>
              </a:rPr>
              <a:t>Run</a:t>
            </a:r>
            <a:r>
              <a:rPr lang="en-US" sz="1400" b="0" dirty="0">
                <a:solidFill>
                  <a:srgbClr val="000000"/>
                </a:solidFill>
              </a:rPr>
              <a:t> the Macro</a:t>
            </a:r>
          </a:p>
        </p:txBody>
      </p:sp>
      <p:sp>
        <p:nvSpPr>
          <p:cNvPr id="33810" name="Rectangle 20"/>
          <p:cNvSpPr>
            <a:spLocks noChangeArrowheads="1"/>
          </p:cNvSpPr>
          <p:nvPr/>
        </p:nvSpPr>
        <p:spPr bwMode="auto">
          <a:xfrm>
            <a:off x="4656138" y="2697163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1" name="Rectangle 21"/>
          <p:cNvSpPr>
            <a:spLocks noChangeArrowheads="1"/>
          </p:cNvSpPr>
          <p:nvPr/>
        </p:nvSpPr>
        <p:spPr bwMode="auto">
          <a:xfrm>
            <a:off x="4572000" y="32766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2" name="Rectangle 22"/>
          <p:cNvSpPr>
            <a:spLocks noChangeArrowheads="1"/>
          </p:cNvSpPr>
          <p:nvPr/>
        </p:nvSpPr>
        <p:spPr bwMode="auto">
          <a:xfrm>
            <a:off x="4648200" y="42672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3813" name="Rectangle 23"/>
          <p:cNvSpPr>
            <a:spLocks noChangeArrowheads="1"/>
          </p:cNvSpPr>
          <p:nvPr/>
        </p:nvSpPr>
        <p:spPr bwMode="auto">
          <a:xfrm>
            <a:off x="6096000" y="4191000"/>
            <a:ext cx="282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60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76200" y="-76200"/>
            <a:ext cx="92202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Examine 3-D data using </a:t>
            </a:r>
            <a:r>
              <a:rPr lang="en-US" sz="2800" b="1" dirty="0" err="1" smtClean="0">
                <a:solidFill>
                  <a:srgbClr val="FF0000"/>
                </a:solidFill>
              </a:rPr>
              <a:t>Hyperstacks</a:t>
            </a:r>
            <a:r>
              <a:rPr lang="en-US" sz="2800" b="1" dirty="0" smtClean="0">
                <a:solidFill>
                  <a:srgbClr val="FF0000"/>
                </a:solidFill>
              </a:rPr>
              <a:t> and 3-D Viewer</a:t>
            </a:r>
            <a:endParaRPr lang="en-US" sz="2800" b="1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304800" y="990600"/>
            <a:ext cx="6858000" cy="32004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open </a:t>
            </a:r>
            <a:r>
              <a:rPr lang="en-US" sz="2000" b="1" dirty="0" smtClean="0"/>
              <a:t>“../4D/mitosis_tub-h2b.lif” </a:t>
            </a:r>
            <a:r>
              <a:rPr lang="en-US" sz="2000" dirty="0" smtClean="0"/>
              <a:t>as </a:t>
            </a:r>
            <a:r>
              <a:rPr lang="en-US" sz="2000" b="1" i="1" u="sng" dirty="0" err="1" smtClean="0"/>
              <a:t>Hyperstack</a:t>
            </a:r>
            <a:r>
              <a:rPr lang="en-US" sz="2000" b="1" dirty="0" smtClean="0"/>
              <a:t> </a:t>
            </a:r>
            <a:br>
              <a:rPr lang="en-US" sz="2000" b="1" dirty="0" smtClean="0"/>
            </a:br>
            <a:r>
              <a:rPr lang="en-US" sz="2000" b="1" dirty="0" smtClean="0"/>
              <a:t>(</a:t>
            </a:r>
            <a:r>
              <a:rPr lang="en-US" sz="2000" b="1" i="1" dirty="0" smtClean="0"/>
              <a:t>Plugins..LOCI..</a:t>
            </a:r>
            <a:r>
              <a:rPr lang="en-US" sz="2000" b="1" i="1" dirty="0" err="1" smtClean="0"/>
              <a:t>Bioformats</a:t>
            </a:r>
            <a:r>
              <a:rPr lang="en-US" sz="2000" b="1" i="1" dirty="0" smtClean="0"/>
              <a:t> Importer</a:t>
            </a:r>
            <a:r>
              <a:rPr lang="en-US" sz="2000" b="1" dirty="0" smtClean="0"/>
              <a:t>)</a:t>
            </a:r>
          </a:p>
          <a:p>
            <a:pPr lvl="1" eaLnBrk="1" hangingPunct="1"/>
            <a:r>
              <a:rPr lang="en-US" sz="1600" i="1" dirty="0" smtClean="0"/>
              <a:t>examine data using </a:t>
            </a:r>
            <a:r>
              <a:rPr lang="en-US" sz="1600" i="1" dirty="0" err="1" smtClean="0"/>
              <a:t>Hyperstack</a:t>
            </a:r>
            <a:r>
              <a:rPr lang="en-US" sz="1600" i="1" dirty="0" smtClean="0"/>
              <a:t> sliders</a:t>
            </a:r>
          </a:p>
          <a:p>
            <a:pPr eaLnBrk="1" hangingPunct="1"/>
            <a:r>
              <a:rPr lang="en-US" sz="2000" dirty="0" smtClean="0"/>
              <a:t>Separate channels: </a:t>
            </a:r>
            <a:r>
              <a:rPr lang="en-US" sz="2000" b="1" i="1" dirty="0" err="1" smtClean="0"/>
              <a:t>Image..Color..Split</a:t>
            </a:r>
            <a:r>
              <a:rPr lang="en-US" sz="2000" b="1" i="1" dirty="0" smtClean="0"/>
              <a:t> Channels</a:t>
            </a:r>
          </a:p>
          <a:p>
            <a:pPr lvl="1" eaLnBrk="1" hangingPunct="1"/>
            <a:r>
              <a:rPr lang="en-US" sz="1600" dirty="0" smtClean="0"/>
              <a:t>Alternatively keep both channels: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Image</a:t>
            </a:r>
            <a:r>
              <a:rPr lang="en-US" sz="1600" b="1" i="1" dirty="0" err="1"/>
              <a:t>..Color.</a:t>
            </a:r>
            <a:r>
              <a:rPr lang="en-US" sz="1600" b="1" i="1" dirty="0" err="1" smtClean="0"/>
              <a:t>.Make</a:t>
            </a:r>
            <a:r>
              <a:rPr lang="en-US" sz="1600" b="1" i="1" dirty="0" smtClean="0"/>
              <a:t> Composite</a:t>
            </a:r>
            <a:endParaRPr lang="en-US" sz="1600" b="1" dirty="0" smtClean="0"/>
          </a:p>
          <a:p>
            <a:pPr eaLnBrk="1" hangingPunct="1"/>
            <a:r>
              <a:rPr lang="en-US" sz="2000" dirty="0" smtClean="0"/>
              <a:t>Select DNA channel and open volume view </a:t>
            </a:r>
            <a:br>
              <a:rPr lang="en-US" sz="2000" dirty="0" smtClean="0"/>
            </a:br>
            <a:r>
              <a:rPr lang="en-US" sz="2000" b="1" i="1" dirty="0" smtClean="0"/>
              <a:t>(Plugins..3D Viewer)</a:t>
            </a:r>
          </a:p>
          <a:p>
            <a:pPr lvl="1" eaLnBrk="1" hangingPunct="1"/>
            <a:r>
              <a:rPr lang="en-US" sz="1800" dirty="0" smtClean="0"/>
              <a:t>accept default values</a:t>
            </a:r>
          </a:p>
          <a:p>
            <a:pPr eaLnBrk="1" hangingPunct="1"/>
            <a:r>
              <a:rPr lang="en-US" sz="2000" dirty="0" smtClean="0"/>
              <a:t>Examine data by</a:t>
            </a:r>
          </a:p>
          <a:p>
            <a:pPr lvl="1" eaLnBrk="1" hangingPunct="1"/>
            <a:r>
              <a:rPr lang="en-US" sz="1800" dirty="0" smtClean="0"/>
              <a:t>Rotating (left mouse button)</a:t>
            </a:r>
          </a:p>
          <a:p>
            <a:pPr lvl="1" eaLnBrk="1" hangingPunct="1"/>
            <a:r>
              <a:rPr lang="en-US" sz="1800" dirty="0" smtClean="0"/>
              <a:t>Zooming (mouse wheel)</a:t>
            </a:r>
          </a:p>
          <a:p>
            <a:pPr lvl="1" eaLnBrk="1" hangingPunct="1"/>
            <a:r>
              <a:rPr lang="en-US" sz="1800" dirty="0" smtClean="0"/>
              <a:t>Playing the movie</a:t>
            </a:r>
            <a:endParaRPr lang="en-US" sz="1600" dirty="0" smtClean="0"/>
          </a:p>
          <a:p>
            <a:pPr eaLnBrk="1" hangingPunct="1"/>
            <a:r>
              <a:rPr lang="en-US" sz="2000" dirty="0" smtClean="0"/>
              <a:t>Change Display Settings</a:t>
            </a:r>
          </a:p>
          <a:p>
            <a:pPr lvl="1" eaLnBrk="1" hangingPunct="1"/>
            <a:r>
              <a:rPr lang="en-US" sz="1800" b="1" i="1" dirty="0" smtClean="0"/>
              <a:t>Edit...Change Color</a:t>
            </a:r>
          </a:p>
          <a:p>
            <a:pPr lvl="1" eaLnBrk="1" hangingPunct="1"/>
            <a:r>
              <a:rPr lang="en-US" sz="1800" b="1" i="1" dirty="0" smtClean="0"/>
              <a:t>Edit...Transfer Function</a:t>
            </a:r>
          </a:p>
          <a:p>
            <a:pPr eaLnBrk="1" hangingPunct="1"/>
            <a:endParaRPr lang="en-US" sz="2000" i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267200" y="5410200"/>
            <a:ext cx="43483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u="sng" dirty="0"/>
              <a:t>Question:</a:t>
            </a:r>
            <a:r>
              <a:rPr lang="en-US" sz="1800" b="0" dirty="0"/>
              <a:t> what do you notice when viewing chromosomes from the side? 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5367337"/>
            <a:ext cx="6172200" cy="1490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>
                <a:solidFill>
                  <a:srgbClr val="000000"/>
                </a:solidFill>
              </a:rPr>
              <a:t>Optional Task 1</a:t>
            </a:r>
            <a:r>
              <a:rPr lang="en-US" sz="1800" b="0">
                <a:solidFill>
                  <a:srgbClr val="000000"/>
                </a:solidFill>
              </a:rPr>
              <a:t> </a:t>
            </a:r>
            <a:r>
              <a:rPr lang="en-US" sz="1800" b="0">
                <a:solidFill>
                  <a:srgbClr val="FF0000"/>
                </a:solidFill>
              </a:rPr>
              <a:t>(if your computer is strong enough…): </a:t>
            </a:r>
            <a:r>
              <a:rPr lang="en-US" sz="1800" b="0">
                <a:solidFill>
                  <a:srgbClr val="000000"/>
                </a:solidFill>
              </a:rPr>
              <a:t/>
            </a:r>
            <a:br>
              <a:rPr lang="en-US" sz="1800" b="0">
                <a:solidFill>
                  <a:srgbClr val="000000"/>
                </a:solidFill>
              </a:rPr>
            </a:br>
            <a:r>
              <a:rPr lang="en-US" sz="1800" b="0">
                <a:solidFill>
                  <a:srgbClr val="000000"/>
                </a:solidFill>
              </a:rPr>
              <a:t>open </a:t>
            </a:r>
            <a:r>
              <a:rPr lang="en-US" sz="1800">
                <a:solidFill>
                  <a:srgbClr val="000000"/>
                </a:solidFill>
              </a:rPr>
              <a:t>“../zebrafish_wholefish_neurons.tif”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  <a:cs typeface="Arial" charset="0"/>
              </a:rPr>
              <a:t>and/or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“../</a:t>
            </a:r>
            <a:r>
              <a:rPr lang="en-US" sz="1800">
                <a:solidFill>
                  <a:schemeClr val="tx1"/>
                </a:solidFill>
                <a:cs typeface="Arial" charset="0"/>
              </a:rPr>
              <a:t>egg-chambers_3d.lsm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”</a:t>
            </a:r>
            <a:endParaRPr lang="en-US" sz="160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make movie </a:t>
            </a:r>
            <a:r>
              <a:rPr lang="en-US" sz="1800" i="1">
                <a:solidFill>
                  <a:srgbClr val="000000"/>
                </a:solidFill>
              </a:rPr>
              <a:t>(3D Viewer: View..Record 360 deg rotation)</a:t>
            </a:r>
          </a:p>
          <a:p>
            <a:pPr>
              <a:defRPr/>
            </a:pPr>
            <a:r>
              <a:rPr lang="en-US" sz="1800" b="0">
                <a:solidFill>
                  <a:srgbClr val="000000"/>
                </a:solidFill>
              </a:rPr>
              <a:t>save movie </a:t>
            </a:r>
            <a:r>
              <a:rPr lang="en-US" sz="1800" i="1">
                <a:solidFill>
                  <a:srgbClr val="000000"/>
                </a:solidFill>
              </a:rPr>
              <a:t>(File..Save As..Avi)</a:t>
            </a:r>
          </a:p>
        </p:txBody>
      </p:sp>
      <p:pic>
        <p:nvPicPr>
          <p:cNvPr id="11" name="zebrafish_wholefish_neuron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25000" y="2590800"/>
            <a:ext cx="35814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2667000"/>
            <a:ext cx="17907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343400" y="1828800"/>
            <a:ext cx="2667000" cy="2438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Colocalisation</a:t>
            </a:r>
            <a:endParaRPr lang="en-US" dirty="0"/>
          </a:p>
        </p:txBody>
      </p:sp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 txBox="1">
            <a:spLocks/>
          </p:cNvSpPr>
          <p:nvPr/>
        </p:nvSpPr>
        <p:spPr bwMode="auto">
          <a:xfrm>
            <a:off x="4724400" y="1600200"/>
            <a:ext cx="419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One often is interested whether two proteins are localized on the same intracellular compartment.</a:t>
            </a:r>
          </a:p>
          <a:p>
            <a:pPr marL="285750" lvl="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The quantification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of such “co-localization” images is not trivial and there exist many methods.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baseline="0" dirty="0" smtClean="0">
                <a:latin typeface="+mn-lt"/>
              </a:rPr>
              <a:t>A</a:t>
            </a:r>
            <a:r>
              <a:rPr lang="en-US" sz="1600" b="0" dirty="0" smtClean="0">
                <a:latin typeface="+mn-lt"/>
              </a:rPr>
              <a:t> good review is</a:t>
            </a:r>
            <a:r>
              <a:rPr lang="en-US" sz="1600" b="0" dirty="0">
                <a:latin typeface="+mn-lt"/>
              </a:rPr>
              <a:t>: </a:t>
            </a:r>
            <a:br>
              <a:rPr lang="en-US" sz="1600" b="0" dirty="0">
                <a:latin typeface="+mn-lt"/>
              </a:rPr>
            </a:br>
            <a:r>
              <a:rPr lang="en-US" sz="1600" b="0" dirty="0" smtClean="0">
                <a:latin typeface="+mn-lt"/>
              </a:rPr>
              <a:t>Journal </a:t>
            </a:r>
            <a:r>
              <a:rPr lang="en-US" sz="1600" b="0" dirty="0">
                <a:latin typeface="+mn-lt"/>
              </a:rPr>
              <a:t>of Microscopy, Vol. 224, 2006, pp. 213–</a:t>
            </a:r>
            <a:r>
              <a:rPr lang="en-US" sz="1600" b="0" dirty="0" smtClean="0">
                <a:latin typeface="+mn-lt"/>
              </a:rPr>
              <a:t>232. A </a:t>
            </a:r>
            <a:r>
              <a:rPr lang="en-US" sz="1600" b="0" dirty="0">
                <a:latin typeface="+mn-lt"/>
              </a:rPr>
              <a:t>guided tour into subcellular </a:t>
            </a:r>
            <a:r>
              <a:rPr lang="en-US" sz="1600" b="0" dirty="0" err="1">
                <a:latin typeface="+mn-lt"/>
              </a:rPr>
              <a:t>colocalization</a:t>
            </a:r>
            <a:r>
              <a:rPr lang="en-US" sz="1600" b="0" dirty="0">
                <a:latin typeface="+mn-lt"/>
              </a:rPr>
              <a:t> analysis in light microscopy. </a:t>
            </a:r>
            <a:r>
              <a:rPr lang="en-US" sz="1600" b="0" dirty="0" smtClean="0">
                <a:latin typeface="+mn-lt"/>
              </a:rPr>
              <a:t/>
            </a:r>
            <a:br>
              <a:rPr lang="en-US" sz="1600" b="0" dirty="0" smtClean="0">
                <a:latin typeface="+mn-lt"/>
              </a:rPr>
            </a:br>
            <a:r>
              <a:rPr lang="en-US" sz="1600" b="0" dirty="0" smtClean="0">
                <a:latin typeface="+mn-lt"/>
              </a:rPr>
              <a:t>S</a:t>
            </a:r>
            <a:r>
              <a:rPr lang="en-US" sz="1600" b="0" dirty="0">
                <a:latin typeface="+mn-lt"/>
              </a:rPr>
              <a:t>. B O LT E &amp; F. P. C O R D E L I </a:t>
            </a:r>
            <a:r>
              <a:rPr lang="en-US" sz="1600" b="0" dirty="0" err="1">
                <a:latin typeface="+mn-lt"/>
              </a:rPr>
              <a:t>È</a:t>
            </a:r>
            <a:r>
              <a:rPr lang="en-US" sz="1600" b="0" dirty="0">
                <a:latin typeface="+mn-lt"/>
              </a:rPr>
              <a:t> R E </a:t>
            </a:r>
            <a:r>
              <a:rPr lang="en-US" sz="1600" b="0" dirty="0" smtClean="0">
                <a:latin typeface="+mn-lt"/>
              </a:rPr>
              <a:t>S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b="0" dirty="0" smtClean="0">
                <a:latin typeface="+mn-lt"/>
              </a:rPr>
              <a:t>In the following we will only discuss pixel/object based co-</a:t>
            </a:r>
            <a:r>
              <a:rPr lang="en-US" sz="1600" b="0" dirty="0" err="1" smtClean="0">
                <a:latin typeface="+mn-lt"/>
              </a:rPr>
              <a:t>localisation</a:t>
            </a:r>
            <a:r>
              <a:rPr lang="en-US" sz="1600" b="0" dirty="0" smtClean="0">
                <a:latin typeface="+mn-lt"/>
              </a:rPr>
              <a:t> measurements (as these are the easiest to interpret).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lang="en-US" sz="1600" b="0" dirty="0">
              <a:latin typeface="+mn-lt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4572000" cy="368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</a:pPr>
            <a:r>
              <a:rPr lang="en-US" sz="1100" b="0" dirty="0" err="1" smtClean="0"/>
              <a:t>HeLa</a:t>
            </a:r>
            <a:r>
              <a:rPr lang="en-US" sz="1100" b="0" dirty="0" smtClean="0"/>
              <a:t> cells with </a:t>
            </a:r>
            <a:r>
              <a:rPr lang="en-US" sz="1100" b="0" dirty="0"/>
              <a:t>t</a:t>
            </a:r>
            <a:r>
              <a:rPr lang="en-US" sz="1100" b="0" dirty="0" smtClean="0"/>
              <a:t>wo proteins of the secretory pathway in conditions where the Golgi is fragmented. (Christian </a:t>
            </a:r>
            <a:r>
              <a:rPr lang="en-US" sz="1100" b="0" dirty="0" err="1" smtClean="0"/>
              <a:t>Schuberth</a:t>
            </a:r>
            <a:r>
              <a:rPr lang="en-US" sz="1100" b="0" dirty="0" smtClean="0"/>
              <a:t>, EMBL)</a:t>
            </a:r>
            <a:endParaRPr lang="en-US" sz="11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1143000"/>
          </a:xfrm>
        </p:spPr>
        <p:txBody>
          <a:bodyPr/>
          <a:lstStyle/>
          <a:p>
            <a:r>
              <a:rPr lang="en-US" sz="3200" dirty="0" smtClean="0"/>
              <a:t>Pixel based co-localization</a:t>
            </a:r>
            <a:endParaRPr lang="en-US" sz="3200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76200" y="1143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colocalisation</a:t>
            </a:r>
            <a:r>
              <a:rPr lang="en-US" sz="1600" b="0" dirty="0" smtClean="0">
                <a:latin typeface="+mn-lt"/>
              </a:rPr>
              <a:t>/1_GalNAc-GFP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and </a:t>
            </a:r>
            <a:r>
              <a:rPr lang="en-US" sz="1600" b="0" dirty="0" smtClean="0">
                <a:latin typeface="+mn-lt"/>
              </a:rPr>
              <a:t>“../</a:t>
            </a:r>
            <a:r>
              <a:rPr lang="en-US" sz="1600" b="0" dirty="0" err="1" smtClean="0">
                <a:latin typeface="+mn-lt"/>
              </a:rPr>
              <a:t>colocalisation</a:t>
            </a:r>
            <a:r>
              <a:rPr lang="en-US" sz="1600" b="0" dirty="0" smtClean="0">
                <a:latin typeface="+mn-lt"/>
              </a:rPr>
              <a:t>/1_AB2-COP1”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Threshold the two individual images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Dark background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</a:t>
            </a:r>
            <a:r>
              <a:rPr kumimoji="0" lang="en-US" sz="160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Apply</a:t>
            </a:r>
            <a:endParaRPr kumimoji="0" lang="en-US" sz="16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D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images by 255 to set object pixels to 1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(Process..Math..Divide)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co-localization image by multiplying the two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(Process..Image Calculator..Multiply)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overlap: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 measurement “Integrated Density”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(Analyze..Set Measurements)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 all 3 images </a:t>
            </a: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(Analyze..Measure)</a:t>
            </a:r>
          </a:p>
          <a:p>
            <a:pPr marL="1257300" lvl="2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noProof="0" dirty="0" err="1" smtClean="0">
                <a:latin typeface="+mn-lt"/>
              </a:rPr>
              <a:t>RawIntDen</a:t>
            </a:r>
            <a:r>
              <a:rPr lang="en-US" sz="1600" b="0" noProof="0" dirty="0" smtClean="0">
                <a:latin typeface="+mn-lt"/>
              </a:rPr>
              <a:t> gives you the number of object pixels</a:t>
            </a:r>
            <a:endParaRPr kumimoji="0" lang="en-US" sz="16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Divide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the number of objects pixels of the overlap image by either image 1 or image 2 to get the respective co-localizations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82296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</a:t>
            </a:r>
            <a:r>
              <a:rPr lang="en-US" sz="1600" dirty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Question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what is the co-localization of </a:t>
            </a:r>
            <a:r>
              <a:rPr lang="en-US" sz="1600" b="0" dirty="0" smtClean="0"/>
              <a:t>1_AB2-COP1</a:t>
            </a:r>
            <a:r>
              <a:rPr lang="en-US" sz="1600" b="0" dirty="0" smtClean="0">
                <a:solidFill>
                  <a:srgbClr val="000000"/>
                </a:solidFill>
              </a:rPr>
              <a:t> with </a:t>
            </a:r>
            <a:r>
              <a:rPr lang="en-US" sz="1600" b="0" dirty="0" smtClean="0"/>
              <a:t>1_GalNAc-GFP</a:t>
            </a:r>
            <a:r>
              <a:rPr lang="en-US" sz="1600" b="0" dirty="0" smtClean="0">
                <a:solidFill>
                  <a:srgbClr val="000000"/>
                </a:solidFill>
              </a:rPr>
              <a:t> ?</a:t>
            </a: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1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>
                <a:solidFill>
                  <a:srgbClr val="000000"/>
                </a:solidFill>
              </a:rPr>
              <a:t>also examine the images 2_GalNAc-GFP and 2_AB1-LAMP1</a:t>
            </a:r>
          </a:p>
          <a:p>
            <a:pPr>
              <a:defRPr/>
            </a:pPr>
            <a:endParaRPr lang="en-US" sz="1600" u="sng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u="sng" dirty="0" smtClean="0">
                <a:solidFill>
                  <a:srgbClr val="000000"/>
                </a:solidFill>
              </a:rPr>
              <a:t>Optional Task 2</a:t>
            </a:r>
            <a:r>
              <a:rPr lang="en-US" sz="1600" dirty="0" smtClean="0">
                <a:solidFill>
                  <a:srgbClr val="000000"/>
                </a:solidFill>
              </a:rPr>
              <a:t>: </a:t>
            </a:r>
            <a:r>
              <a:rPr lang="en-US" sz="1600" b="0" dirty="0" smtClean="0"/>
              <a:t>Create color overlay (</a:t>
            </a:r>
            <a:r>
              <a:rPr lang="en-US" sz="1600" i="1" dirty="0" smtClean="0">
                <a:solidFill>
                  <a:srgbClr val="000000"/>
                </a:solidFill>
              </a:rPr>
              <a:t>Image..Color..Merge Channels</a:t>
            </a:r>
            <a:r>
              <a:rPr lang="en-US" sz="1600" b="0" dirty="0" smtClean="0"/>
              <a:t>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Check </a:t>
            </a:r>
            <a:r>
              <a:rPr lang="en-US" sz="1600" dirty="0" smtClean="0">
                <a:solidFill>
                  <a:srgbClr val="000000"/>
                </a:solidFill>
              </a:rPr>
              <a:t>Create Composite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Use </a:t>
            </a:r>
            <a:r>
              <a:rPr lang="en-US" sz="1600" dirty="0" smtClean="0">
                <a:solidFill>
                  <a:srgbClr val="000000"/>
                </a:solidFill>
              </a:rPr>
              <a:t>Green</a:t>
            </a:r>
            <a:r>
              <a:rPr lang="en-US" sz="1600" b="0" dirty="0" smtClean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Magenta</a:t>
            </a:r>
            <a:endParaRPr lang="en-US" sz="1600" b="0" dirty="0" smtClean="0">
              <a:solidFill>
                <a:srgbClr val="000000"/>
              </a:solidFill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</a:rPr>
              <a:t>Adjust brightness of both channels </a:t>
            </a:r>
            <a:r>
              <a:rPr lang="en-US" sz="1600" b="0" dirty="0" smtClean="0">
                <a:solidFill>
                  <a:prstClr val="black"/>
                </a:solidFill>
              </a:rPr>
              <a:t>(</a:t>
            </a:r>
            <a:r>
              <a:rPr lang="en-US" sz="1600" i="1" dirty="0" smtClean="0">
                <a:solidFill>
                  <a:srgbClr val="000000"/>
                </a:solidFill>
              </a:rPr>
              <a:t>Image..Adjust..Brightness/Contrast</a:t>
            </a:r>
            <a:r>
              <a:rPr lang="en-US" sz="1600" b="0" dirty="0" smtClean="0">
                <a:solidFill>
                  <a:prstClr val="black"/>
                </a:solidFill>
              </a:rPr>
              <a:t>)</a:t>
            </a:r>
            <a:endParaRPr lang="en-US" sz="1600" b="0" u="sng" dirty="0" smtClean="0"/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 </a:t>
            </a:r>
            <a:endParaRPr lang="en-US" sz="1600" b="0" dirty="0">
              <a:solidFill>
                <a:srgbClr val="000000"/>
              </a:solidFill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524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27190" y="3907971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0614" y="3907971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17" name="Straight Arrow Connector 16"/>
          <p:cNvCxnSpPr>
            <a:stCxn id="13" idx="3"/>
            <a:endCxn id="7" idx="1"/>
          </p:cNvCxnSpPr>
          <p:nvPr/>
        </p:nvCxnSpPr>
        <p:spPr>
          <a:xfrm>
            <a:off x="2890588" y="4108026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/>
          <p:nvPr/>
        </p:nvGrpSpPr>
        <p:grpSpPr>
          <a:xfrm>
            <a:off x="2286759" y="1695348"/>
            <a:ext cx="5028441" cy="2212623"/>
            <a:chOff x="2235601" y="1695348"/>
            <a:chExt cx="5028441" cy="2212623"/>
          </a:xfrm>
        </p:grpSpPr>
        <p:sp>
          <p:nvSpPr>
            <p:cNvPr id="4" name="TextBox 3"/>
            <p:cNvSpPr txBox="1"/>
            <p:nvPr/>
          </p:nvSpPr>
          <p:spPr>
            <a:xfrm>
              <a:off x="3062631" y="2404961"/>
              <a:ext cx="2364750" cy="40011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Enhance raw data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7" idx="0"/>
            </p:cNvCxnSpPr>
            <p:nvPr/>
          </p:nvCxnSpPr>
          <p:spPr>
            <a:xfrm>
              <a:off x="4245006" y="2805071"/>
              <a:ext cx="2320664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0"/>
              <a:endCxn id="4" idx="2"/>
            </p:cNvCxnSpPr>
            <p:nvPr/>
          </p:nvCxnSpPr>
          <p:spPr>
            <a:xfrm flipV="1">
              <a:off x="2235601" y="2805071"/>
              <a:ext cx="2009405" cy="1102900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http://ruthcatchen.files.wordpress.com/2012/03/thinking-cap.gif?w=129&amp;h=15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35317" y="1695348"/>
              <a:ext cx="1228725" cy="1419226"/>
            </a:xfrm>
            <a:prstGeom prst="rect">
              <a:avLst/>
            </a:prstGeom>
            <a:noFill/>
          </p:spPr>
        </p:pic>
      </p:grpSp>
      <p:cxnSp>
        <p:nvCxnSpPr>
          <p:cNvPr id="10" name="Straight Arrow Connector 9"/>
          <p:cNvCxnSpPr>
            <a:stCxn id="7" idx="2"/>
            <a:endCxn id="12" idx="0"/>
          </p:cNvCxnSpPr>
          <p:nvPr/>
        </p:nvCxnSpPr>
        <p:spPr>
          <a:xfrm>
            <a:off x="6565670" y="4308081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317" y="5116037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2" idx="1"/>
            <a:endCxn id="13" idx="2"/>
          </p:cNvCxnSpPr>
          <p:nvPr/>
        </p:nvCxnSpPr>
        <p:spPr>
          <a:xfrm flipH="1" flipV="1">
            <a:off x="2235601" y="4308081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939201">
            <a:off x="2809028" y="500063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Image filtering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Local pixel neighborhood</a:t>
            </a:r>
          </a:p>
          <a:p>
            <a:r>
              <a:rPr lang="en-US" dirty="0" smtClean="0"/>
              <a:t>Mean smoothing</a:t>
            </a:r>
          </a:p>
          <a:p>
            <a:r>
              <a:rPr lang="en-US" dirty="0" smtClean="0"/>
              <a:t>Gaussian smoothing</a:t>
            </a:r>
          </a:p>
          <a:p>
            <a:r>
              <a:rPr lang="en-US" dirty="0" smtClean="0"/>
              <a:t>Median smoothing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9144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</a:rPr>
              <a:t>Image filtering for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improved particle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285350"/>
            <a:ext cx="5486400" cy="330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Open </a:t>
            </a:r>
            <a:r>
              <a:rPr lang="en-US" sz="1800" b="0" dirty="0">
                <a:solidFill>
                  <a:srgbClr val="000000"/>
                </a:solidFill>
              </a:rPr>
              <a:t>image </a:t>
            </a:r>
            <a:r>
              <a:rPr lang="en-US" sz="1800" b="0" dirty="0" smtClean="0">
                <a:solidFill>
                  <a:srgbClr val="000000"/>
                </a:solidFill>
              </a:rPr>
              <a:t>“</a:t>
            </a:r>
            <a:r>
              <a:rPr lang="en-US" sz="1800" dirty="0" smtClean="0">
                <a:solidFill>
                  <a:srgbClr val="000000"/>
                </a:solidFill>
              </a:rPr>
              <a:t>../</a:t>
            </a:r>
            <a:r>
              <a:rPr lang="en-US" sz="1800" dirty="0" err="1" smtClean="0">
                <a:solidFill>
                  <a:srgbClr val="000000"/>
                </a:solidFill>
              </a:rPr>
              <a:t>noisy_nuclei</a:t>
            </a:r>
            <a:r>
              <a:rPr lang="en-US" sz="1800" dirty="0" smtClean="0">
                <a:solidFill>
                  <a:srgbClr val="000000"/>
                </a:solidFill>
              </a:rPr>
              <a:t>/noisy_nuclei.tif</a:t>
            </a:r>
            <a:r>
              <a:rPr lang="en-US" sz="1800" b="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Threshold </a:t>
            </a:r>
            <a:r>
              <a:rPr lang="en-US" sz="1800" b="0" dirty="0">
                <a:solidFill>
                  <a:srgbClr val="000000"/>
                </a:solidFill>
              </a:rPr>
              <a:t>the image </a:t>
            </a:r>
            <a:r>
              <a:rPr lang="en-US" sz="1800" b="0" dirty="0" smtClean="0">
                <a:solidFill>
                  <a:srgbClr val="000000"/>
                </a:solidFill>
              </a:rPr>
              <a:t>[</a:t>
            </a:r>
            <a:r>
              <a:rPr lang="en-US" sz="1800" b="0" dirty="0" err="1" smtClean="0">
                <a:solidFill>
                  <a:srgbClr val="000000"/>
                </a:solidFill>
              </a:rPr>
              <a:t>Image</a:t>
            </a:r>
            <a:r>
              <a:rPr lang="en-US" sz="1800" b="0" dirty="0" err="1">
                <a:solidFill>
                  <a:srgbClr val="000000"/>
                </a:solidFill>
              </a:rPr>
              <a:t>..Adjust..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Detect [</a:t>
            </a:r>
            <a:r>
              <a:rPr lang="en-US" sz="1800" b="0" dirty="0" err="1" smtClean="0">
                <a:solidFill>
                  <a:srgbClr val="000000"/>
                </a:solidFill>
              </a:rPr>
              <a:t>Analyze</a:t>
            </a:r>
            <a:r>
              <a:rPr lang="en-US" sz="1800" b="0" dirty="0" err="1">
                <a:solidFill>
                  <a:srgbClr val="000000"/>
                </a:solidFill>
              </a:rPr>
              <a:t>..Analyze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</a:rPr>
              <a:t>Particles]</a:t>
            </a:r>
            <a:endParaRPr lang="en-US" sz="1800" b="0" dirty="0">
              <a:solidFill>
                <a:srgbClr val="000000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“Show: Overlay Outlines”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As you can see, this does not work very well…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Now, first smooth the image: [Process..Filters..Median] (Radius 7 pixels) and repeat the </a:t>
            </a:r>
            <a:r>
              <a:rPr lang="en-US" sz="1800" b="0" dirty="0" err="1" smtClean="0">
                <a:solidFill>
                  <a:srgbClr val="000000"/>
                </a:solidFill>
              </a:rPr>
              <a:t>thresholding</a:t>
            </a:r>
            <a:r>
              <a:rPr lang="en-US" sz="1800" b="0" dirty="0" smtClean="0">
                <a:solidFill>
                  <a:srgbClr val="000000"/>
                </a:solidFill>
              </a:rPr>
              <a:t> and particle detection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819471"/>
            <a:ext cx="6172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800" b="0" dirty="0" smtClean="0">
                <a:solidFill>
                  <a:srgbClr val="000000"/>
                </a:solidFill>
              </a:rPr>
              <a:t>Optional Task 1:  Work with the raw data (not smoothed) and try to improve the results with the “Size” exclusion and “Include holes” options of the Particle Analyzer.</a:t>
            </a:r>
            <a:endParaRPr lang="en-US" sz="1800" u="sng" dirty="0" smtClean="0">
              <a:solidFill>
                <a:srgbClr val="000000"/>
              </a:solidFill>
            </a:endParaRPr>
          </a:p>
          <a:p>
            <a:pPr>
              <a:defRPr/>
            </a:pPr>
            <a:endParaRPr lang="en-US" sz="1800" u="sng" dirty="0">
              <a:solidFill>
                <a:srgbClr val="000000"/>
              </a:solidFill>
            </a:endParaRP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828800"/>
            <a:ext cx="1550987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28600"/>
            <a:ext cx="156368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81400"/>
            <a:ext cx="2247900" cy="261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5720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9200" y="1066800"/>
            <a:ext cx="8229600" cy="1143000"/>
          </a:xfrm>
        </p:spPr>
        <p:txBody>
          <a:bodyPr/>
          <a:lstStyle/>
          <a:p>
            <a:r>
              <a:rPr lang="en-US" dirty="0" smtClean="0"/>
              <a:t>Top-hat filter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810000"/>
            <a:ext cx="685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Quite advanced, but very useful as it both</a:t>
            </a:r>
          </a:p>
          <a:p>
            <a:pPr>
              <a:buFontTx/>
              <a:buChar char="-"/>
            </a:pPr>
            <a:r>
              <a:rPr lang="en-US" b="0" dirty="0" smtClean="0"/>
              <a:t> enhances locally bright structures</a:t>
            </a:r>
          </a:p>
          <a:p>
            <a:pPr>
              <a:buFontTx/>
              <a:buChar char="-"/>
            </a:pPr>
            <a:r>
              <a:rPr lang="en-US" b="0" dirty="0" smtClean="0"/>
              <a:t> performs a local background subtraction</a:t>
            </a:r>
          </a:p>
          <a:p>
            <a:endParaRPr lang="en-US" b="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386629"/>
            <a:ext cx="3038475" cy="1664128"/>
            <a:chOff x="1111989" y="1319621"/>
            <a:chExt cx="3038475" cy="1664128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5400000">
              <a:off x="1807314" y="640599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11989" y="1319621"/>
              <a:ext cx="5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raw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roup 5"/>
          <p:cNvGrpSpPr/>
          <p:nvPr/>
        </p:nvGrpSpPr>
        <p:grpSpPr>
          <a:xfrm>
            <a:off x="609600" y="3091141"/>
            <a:ext cx="3038475" cy="1647825"/>
            <a:chOff x="1111989" y="3302305"/>
            <a:chExt cx="3038475" cy="1647825"/>
          </a:xfrm>
        </p:grpSpPr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807314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127216" y="3302305"/>
              <a:ext cx="2892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erosion (local minimum,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769615" y="3091141"/>
            <a:ext cx="3038475" cy="1647825"/>
            <a:chOff x="4728676" y="3302305"/>
            <a:chExt cx="3038475" cy="1647825"/>
          </a:xfrm>
        </p:grpSpPr>
        <p:pic>
          <p:nvPicPr>
            <p:cNvPr id="4301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5424001" y="2606980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728676" y="3302610"/>
              <a:ext cx="2934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dilation (local maximum, r=7)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7"/>
          <p:cNvGrpSpPr/>
          <p:nvPr/>
        </p:nvGrpSpPr>
        <p:grpSpPr>
          <a:xfrm>
            <a:off x="609600" y="4804597"/>
            <a:ext cx="3038475" cy="1647825"/>
            <a:chOff x="1111989" y="5158451"/>
            <a:chExt cx="3038475" cy="1647825"/>
          </a:xfrm>
        </p:grpSpPr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807314" y="4463126"/>
              <a:ext cx="1647825" cy="3038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127216" y="5161190"/>
              <a:ext cx="281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= raw - 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dil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</a:t>
              </a: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ero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(raw))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86015" y="4797477"/>
            <a:ext cx="3038475" cy="1654945"/>
            <a:chOff x="4745076" y="5151331"/>
            <a:chExt cx="3038475" cy="1654945"/>
          </a:xfrm>
        </p:grpSpPr>
        <p:pic>
          <p:nvPicPr>
            <p:cNvPr id="4301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err="1" smtClean="0">
                  <a:solidFill>
                    <a:prstClr val="white"/>
                  </a:solidFill>
                  <a:latin typeface="Calibri"/>
                </a:rPr>
                <a:t>tophat</a:t>
              </a: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3786015" y="1371600"/>
            <a:ext cx="3038475" cy="1679157"/>
            <a:chOff x="4771812" y="1063968"/>
            <a:chExt cx="3038475" cy="1679157"/>
          </a:xfrm>
        </p:grpSpPr>
        <p:grpSp>
          <p:nvGrpSpPr>
            <p:cNvPr id="8" name="Group 3"/>
            <p:cNvGrpSpPr/>
            <p:nvPr/>
          </p:nvGrpSpPr>
          <p:grpSpPr>
            <a:xfrm>
              <a:off x="4771812" y="1063968"/>
              <a:ext cx="3038475" cy="1679157"/>
              <a:chOff x="4745076" y="1304592"/>
              <a:chExt cx="3038475" cy="1679157"/>
            </a:xfrm>
          </p:grpSpPr>
          <p:pic>
            <p:nvPicPr>
              <p:cNvPr id="430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10" t="7833" r="2983" b="3148"/>
              <a:stretch>
                <a:fillRect/>
              </a:stretch>
            </p:blipFill>
            <p:spPr bwMode="auto">
              <a:xfrm rot="-5400000">
                <a:off x="5424735" y="624933"/>
                <a:ext cx="1679157" cy="3038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745076" y="1335924"/>
                <a:ext cx="170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0" dirty="0" smtClean="0">
                    <a:solidFill>
                      <a:prstClr val="white"/>
                    </a:solidFill>
                    <a:latin typeface="Calibri"/>
                  </a:rPr>
                  <a:t>raw &amp; </a:t>
                </a:r>
                <a:r>
                  <a:rPr lang="en-US" sz="1800" b="0" dirty="0" smtClean="0">
                    <a:solidFill>
                      <a:srgbClr val="FF0000"/>
                    </a:solidFill>
                    <a:latin typeface="Calibri"/>
                  </a:rPr>
                  <a:t>threshold</a:t>
                </a:r>
                <a:endParaRPr lang="en-US" sz="1800" b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788212" y="2509118"/>
              <a:ext cx="306876" cy="2340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 b="0">
                <a:solidFill>
                  <a:prstClr val="white"/>
                </a:solidFill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Top-hat filter removes local background and thereby enhances locally bright structures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9314" y="4792535"/>
            <a:ext cx="1219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b="0" dirty="0" err="1" smtClean="0">
                <a:latin typeface="Calibri"/>
              </a:rPr>
              <a:t>GalNac</a:t>
            </a:r>
            <a:r>
              <a:rPr lang="en-US" sz="1200" b="0" dirty="0" smtClean="0">
                <a:latin typeface="Calibri"/>
              </a:rPr>
              <a:t>-YFP Golgi </a:t>
            </a:r>
            <a:r>
              <a:rPr lang="en-US" sz="1200" b="0" dirty="0" err="1" smtClean="0">
                <a:latin typeface="Calibri"/>
              </a:rPr>
              <a:t>precusors</a:t>
            </a:r>
            <a:r>
              <a:rPr lang="en-US" sz="1200" b="0" dirty="0" smtClean="0">
                <a:latin typeface="Calibri"/>
              </a:rPr>
              <a:t> in BCS1 </a:t>
            </a:r>
            <a:r>
              <a:rPr lang="en-US" sz="1200" b="0" dirty="0" err="1" smtClean="0">
                <a:latin typeface="Calibri"/>
              </a:rPr>
              <a:t>karyoplast</a:t>
            </a:r>
            <a:r>
              <a:rPr lang="en-US" sz="1200" b="0" dirty="0">
                <a:latin typeface="Calibri"/>
              </a:rPr>
              <a:t> </a:t>
            </a:r>
            <a:r>
              <a:rPr lang="en-US" sz="1200" b="0" dirty="0" smtClean="0">
                <a:latin typeface="Calibri"/>
              </a:rPr>
              <a:t>(</a:t>
            </a:r>
            <a:r>
              <a:rPr lang="en-US" sz="1200" b="0" dirty="0" err="1" smtClean="0">
                <a:latin typeface="Calibri"/>
              </a:rPr>
              <a:t>Gayathri</a:t>
            </a:r>
            <a:r>
              <a:rPr lang="en-US" sz="1200" b="0" dirty="0" smtClean="0">
                <a:latin typeface="Calibri"/>
              </a:rPr>
              <a:t> </a:t>
            </a:r>
            <a:r>
              <a:rPr lang="en-US" sz="1200" b="0" dirty="0" err="1" smtClean="0">
                <a:latin typeface="Calibri"/>
              </a:rPr>
              <a:t>Vegesna</a:t>
            </a:r>
            <a:r>
              <a:rPr lang="en-US" sz="1200" b="0" dirty="0" smtClean="0">
                <a:latin typeface="Calibri"/>
              </a:rPr>
              <a:t>, EMBL Heidelberg)</a:t>
            </a:r>
            <a:endParaRPr lang="en-US" sz="1200" b="0" dirty="0">
              <a:latin typeface="Calibri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latin typeface="Calibri"/>
            </a:endParaRPr>
          </a:p>
        </p:txBody>
      </p:sp>
      <p:cxnSp>
        <p:nvCxnSpPr>
          <p:cNvPr id="11" name="Straight Arrow Connector 10"/>
          <p:cNvCxnSpPr>
            <a:endCxn id="43012" idx="2"/>
          </p:cNvCxnSpPr>
          <p:nvPr/>
        </p:nvCxnSpPr>
        <p:spPr>
          <a:xfrm flipH="1">
            <a:off x="6808090" y="3810000"/>
            <a:ext cx="507110" cy="105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38755" y="3453824"/>
            <a:ext cx="14208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“Background”</a:t>
            </a:r>
          </a:p>
          <a:p>
            <a:r>
              <a:rPr lang="en-US" sz="1600" b="0" dirty="0" smtClean="0"/>
              <a:t>Image</a:t>
            </a:r>
            <a:endParaRPr lang="en-US" sz="16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304800"/>
            <a:ext cx="5638800" cy="1143000"/>
          </a:xfrm>
        </p:spPr>
        <p:txBody>
          <a:bodyPr/>
          <a:lstStyle/>
          <a:p>
            <a:r>
              <a:rPr lang="en-US" dirty="0" smtClean="0"/>
              <a:t>Top-hat filtering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7526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“../top-hat/images</a:t>
            </a:r>
            <a:r>
              <a:rPr lang="en-US" sz="1600" b="0" dirty="0" smtClean="0">
                <a:latin typeface="+mn-lt"/>
              </a:rPr>
              <a:t>/20X_GFP-slice51.tif”</a:t>
            </a:r>
            <a:endParaRPr kumimoji="0" lang="en-US" sz="16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filter: 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top-hat filter: 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the opened image from </a:t>
            </a:r>
            <a:r>
              <a:rPr lang="en-US" sz="1600" b="0" smtClean="0">
                <a:solidFill>
                  <a:srgbClr val="000000"/>
                </a:solidFill>
                <a:latin typeface="+mn-lt"/>
              </a:rPr>
              <a:t>the raw 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Rename the resulting image to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Compare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thresholding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vesicles in the “raw”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and “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”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(Image..Adjust..Threshold)</a:t>
            </a:r>
            <a:endParaRPr lang="en-US" sz="1600" b="0" dirty="0" smtClean="0">
              <a:solidFill>
                <a:srgbClr val="000000"/>
              </a:solidFill>
              <a:latin typeface="+mn-lt"/>
            </a:endParaRP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</a:pPr>
            <a:endParaRPr lang="en-US" sz="1600" b="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029200"/>
            <a:ext cx="80772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1: what is the </a:t>
            </a:r>
            <a:r>
              <a:rPr lang="en-US" sz="1600" b="0" dirty="0" smtClean="0">
                <a:solidFill>
                  <a:srgbClr val="000000"/>
                </a:solidFill>
              </a:rPr>
              <a:t>difference between the raw image and the top-hat filtered image? </a:t>
            </a:r>
            <a:endParaRPr lang="en-US" sz="1600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Question 2</a:t>
            </a:r>
            <a:r>
              <a:rPr lang="en-US" sz="1600" b="0" dirty="0" smtClean="0">
                <a:solidFill>
                  <a:srgbClr val="000000"/>
                </a:solidFill>
              </a:rPr>
              <a:t>: what happens if the radius of the opening filter is very small (e.g. 1 pixel) (try it!)</a:t>
            </a:r>
          </a:p>
          <a:p>
            <a:pPr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Question 3: what happens if the radius of the opening filter is very large (e.g. 100 pixel) (try it!)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91200" y="304800"/>
            <a:ext cx="3038475" cy="1654945"/>
            <a:chOff x="4745076" y="5151331"/>
            <a:chExt cx="3038475" cy="1654945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088" t="6194" r="2375" b="1101"/>
            <a:stretch>
              <a:fillRect/>
            </a:stretch>
          </p:blipFill>
          <p:spPr bwMode="auto">
            <a:xfrm rot="-5400000">
              <a:off x="5445041" y="4467766"/>
              <a:ext cx="1654945" cy="302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745076" y="5151331"/>
              <a:ext cx="2048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dirty="0" smtClean="0">
                  <a:solidFill>
                    <a:prstClr val="white"/>
                  </a:solidFill>
                  <a:latin typeface="Calibri"/>
                </a:rPr>
                <a:t>top-hat &amp; </a:t>
              </a:r>
              <a:r>
                <a:rPr lang="en-US" sz="1800" b="0" dirty="0" smtClean="0">
                  <a:solidFill>
                    <a:srgbClr val="FF0000"/>
                  </a:solidFill>
                  <a:latin typeface="Calibri"/>
                </a:rPr>
                <a:t>threshold</a:t>
              </a:r>
              <a:endParaRPr lang="en-US" sz="1800" b="0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Other free, open-source software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48000" cy="119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10-06 at 9.27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505200"/>
            <a:ext cx="2768600" cy="919303"/>
          </a:xfrm>
          <a:prstGeom prst="rect">
            <a:avLst/>
          </a:prstGeom>
        </p:spPr>
      </p:pic>
      <p:pic>
        <p:nvPicPr>
          <p:cNvPr id="6" name="Picture 5" descr="Screen Shot 2014-10-06 at 9.2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33746"/>
            <a:ext cx="5651500" cy="9670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0" y="1752600"/>
            <a:ext cx="5181600" cy="1066800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B</a:t>
            </a:r>
            <a:r>
              <a:rPr lang="en-US" sz="2000" dirty="0" smtClean="0">
                <a:solidFill>
                  <a:srgbClr val="0070C0"/>
                </a:solidFill>
              </a:rPr>
              <a:t>atch analysis of 2-D data</a:t>
            </a:r>
          </a:p>
          <a:p>
            <a:pPr eaLnBrk="1" hangingPunct="1"/>
            <a:r>
              <a:rPr lang="en-US" sz="2000" dirty="0" smtClean="0">
                <a:solidFill>
                  <a:srgbClr val="0070C0"/>
                </a:solidFill>
              </a:rPr>
              <a:t>Good object-logic</a:t>
            </a:r>
            <a:endParaRPr lang="en-US" sz="160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3800" y="3276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Dedicated to batch analysis with 2-D cell-classification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Does not support intensity quantification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962400" y="4800600"/>
            <a:ext cx="5181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3-D pixel-</a:t>
            </a:r>
            <a:r>
              <a:rPr lang="en-US" sz="2000" b="0" dirty="0">
                <a:solidFill>
                  <a:srgbClr val="0070C0"/>
                </a:solidFill>
              </a:rPr>
              <a:t> </a:t>
            </a:r>
            <a:r>
              <a:rPr lang="en-US" sz="2000" b="0" dirty="0" smtClean="0">
                <a:solidFill>
                  <a:srgbClr val="0070C0"/>
                </a:solidFill>
              </a:rPr>
              <a:t>and object-classification and tracking</a:t>
            </a:r>
          </a:p>
          <a:p>
            <a:pPr eaLnBrk="1" hangingPunct="1"/>
            <a:r>
              <a:rPr lang="en-US" sz="2000" b="0" dirty="0" smtClean="0">
                <a:solidFill>
                  <a:srgbClr val="0070C0"/>
                </a:solidFill>
              </a:rPr>
              <a:t>Batch analysis?</a:t>
            </a:r>
            <a:endParaRPr lang="en-US" sz="1600" b="0" dirty="0" smtClean="0">
              <a:solidFill>
                <a:srgbClr val="FF0000"/>
              </a:solidFill>
            </a:endParaRPr>
          </a:p>
          <a:p>
            <a:pPr eaLnBrk="1" hangingPunct="1"/>
            <a:endParaRPr lang="en-US" sz="2000" b="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Distinguishing dots from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line and dot (pixel width =3)</a:t>
            </a:r>
          </a:p>
          <a:p>
            <a:r>
              <a:rPr lang="en-US" dirty="0" err="1" smtClean="0"/>
              <a:t>Plugins..Feature</a:t>
            </a:r>
            <a:r>
              <a:rPr lang="en-US" dirty="0" smtClean="0"/>
              <a:t> Extraction..</a:t>
            </a:r>
            <a:r>
              <a:rPr lang="en-US" dirty="0" err="1" smtClean="0"/>
              <a:t>FeatureJ</a:t>
            </a:r>
            <a:endParaRPr lang="en-US" dirty="0" smtClean="0"/>
          </a:p>
          <a:p>
            <a:pPr lvl="1"/>
            <a:r>
              <a:rPr lang="en-US" dirty="0" smtClean="0"/>
              <a:t>Hessian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734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Image segmentation (object detection)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800" b="1" dirty="0" smtClean="0">
                <a:solidFill>
                  <a:srgbClr val="FF0000"/>
                </a:solidFill>
              </a:rPr>
              <a:t>using supervised machine-learning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5353" y="4422423"/>
            <a:ext cx="24769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Intensity threshold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8777" y="4422423"/>
            <a:ext cx="130997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Raw data</a:t>
            </a:r>
          </a:p>
        </p:txBody>
      </p:sp>
      <p:cxnSp>
        <p:nvCxnSpPr>
          <p:cNvPr id="6" name="Straight Arrow Connector 5"/>
          <p:cNvCxnSpPr>
            <a:stCxn id="5" idx="3"/>
            <a:endCxn id="4" idx="1"/>
          </p:cNvCxnSpPr>
          <p:nvPr/>
        </p:nvCxnSpPr>
        <p:spPr>
          <a:xfrm>
            <a:off x="1778751" y="4622478"/>
            <a:ext cx="243660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76831" y="2462213"/>
            <a:ext cx="2364750" cy="40011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Enhance raw data</a:t>
            </a:r>
          </a:p>
        </p:txBody>
      </p:sp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3559206" y="2862323"/>
            <a:ext cx="1894627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  <a:endCxn id="8" idx="2"/>
          </p:cNvCxnSpPr>
          <p:nvPr/>
        </p:nvCxnSpPr>
        <p:spPr>
          <a:xfrm flipV="1">
            <a:off x="1123764" y="2862323"/>
            <a:ext cx="2435442" cy="15601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ruthcatchen.files.wordpress.com/2012/03/thinking-cap.gif?w=129&amp;h=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517" y="1752600"/>
            <a:ext cx="1228725" cy="1419226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>
            <a:stCxn id="4" idx="2"/>
            <a:endCxn id="13" idx="0"/>
          </p:cNvCxnSpPr>
          <p:nvPr/>
        </p:nvCxnSpPr>
        <p:spPr>
          <a:xfrm>
            <a:off x="5453833" y="4822533"/>
            <a:ext cx="31660" cy="8079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23480" y="5630489"/>
            <a:ext cx="112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1"/>
            <a:endCxn id="5" idx="2"/>
          </p:cNvCxnSpPr>
          <p:nvPr/>
        </p:nvCxnSpPr>
        <p:spPr>
          <a:xfrm flipH="1" flipV="1">
            <a:off x="1123764" y="4822533"/>
            <a:ext cx="3799716" cy="1008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939201">
            <a:off x="1697191" y="5515087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Intensity measurements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5257800" y="1719352"/>
            <a:ext cx="106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</a:rPr>
              <a:t>X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88066" name="AutoShape 2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68" name="AutoShape 4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70" name="AutoShape 6" descr="data:image/jpeg;base64,/9j/4AAQSkZJRgABAQAAAQABAAD/2wCEAAkGBxQSEBQUEhQUFhUVFhQUFxUYFBcWFRoXFxUYHRQWGBYYHCggGB0lGxUXITEhJSkrMC4uFx8zODMsNygtLisBCgoKDg0OGxAQGjAkHyYwLCwsLDQvLzQtLC02MjUtLCwsLiwsLC8vMTQsLCwsLCwsLCwsLCwsLSwsNCwsLCwsLP/AABEIANcA6wMBIgACEQEDEQH/xAAcAAABBAMBAAAAAAAAAAAAAAAAAQQFBgIDBwj/xABNEAACAQMCAgYFCAcFBQcFAAABAgMABBESIQUxBhMiQVFhMnGBkaEUI0JScpKxsgczYoKiwcIkQ1NzkxVjg6PRFjSzw9Lw8SVElNPh/8QAGgEBAAMBAQEAAAAAAAAAAAAAAAMEBQIBBv/EAC0RAAIBAwMDAwMDBQAAAAAAAAABAgMEEQUSITFBURNhcSJCgSNSoRRD0eHw/9oADAMBAAIRAxEAPwDuFLRRQCUtFJQBRRRQC0VWuO9KTFP8mt7d7m40LIyhljijViQrSytsucHAAJ7J2pj1/FJT2pLS2X6scb3En33KLn900BcqM1RzwGZs9dxC9fPMK0cC+zqkBHvrBeh1rnLiWU+M1xNL8Hcj4UBcLrisEYzJNEg8WkRR8TUVL054cvO+tT9mZH/KTUXb9GLKM5S0tlPj1KZ95GakVhUDZVHqAFAYS/pAsB/fM32IJ5PyRmso+nFo3oi6PqsLw/hDWeaQ0Bi/Ti0HP5UPXYXg/wDJpF6e2HfMy/bgnT80YpTSE0BknTzhpOPltuD+1Iq/mxT626T2UhxHd2rn9m4ib8GqMZB4D3CmlxwqCT04YX+1EjfiKAuEU6t6LKfUQfwrOuff9lbIejawr9hAn5cUJ0djQ5jkuo/JLucL9wuV+FAdBoqhra3SHMfELjH1ZEhlX4oG/ircnEuJIfTs5h4NHLA331Zx/DQF2oqox9Lbhf11hIfE280Uo90hjb3A1uTp9Zg4maW3PL5+CWJc/wCYy6P4qAtNJWMMquoZGDKRkMCCCPEEc6zoAopKWgCkpaSgCiiigCorjXSKC10iVjrbJSJEaSZ8cysSAsRvzxipU1TuiMQkV7tt5bl3fX3iIOwgjHgoQKcDvZj31Vu7pW8NzWcvB1GOWTPAukcV0zoiyxyIAzRTRNFIFbOlwrc1ODuPCpiqrH2+Mpp/uLOQS+ueWPqVPsgkP/zVqqalPfBSfc8awyn8ObVf8RP1ZLePP2bdG/8ANqXNQ/AE+dvn+veSfwRxx/0VMGpDwxNYmufcS6dzmVo4YhHgnGpHlkZMkLIqrgAHScelyPeKYm+4hLvm8I8FQQ/gqH416k30OXKK6s6cRWJrl4tb4n9TdHza5Ufmmz8K3RcBum3aJB9u4JPwU10qc32OHXpr7kdJNY1RU6Nzf7kepnb+kVtHRyX/ABI/+Z/6q69Cfg4/q6P7i6UhqltwCfudP9SdfwJrEcJuV5EH7N7cr+K0dCfgK7o/uLqaxqogXiDnN+7NFJ8ZlzWwcQu173/4lusn/gOtcunNdjtV6b+5FppDVaXpG6419R+8ZLc+wOrfjUhDxrUM9U5H1kZJF+DZPurnDJE0+hKGkNMl4xD3vo8pA0f5wM09DAjI3HiNxXh6FNOKy6beVvCNz7lNO6Ycd/7vIPrAJ95gv86AZdHJv9m3EcXKzudKKOSwXOMDH1Ulxy7n+1XSKod/aJPE8Ugyjgqe4+RB7iOYPlUr0H4w8iNbXBzc22FZuXWxn9TOPtAYbwZW8qAs9LSUUAtJRRQBURxrpNbWjKk8hDuCwRY5JX0jm5WNSQo+sdq1dLOMPbxRrAqtPPIsEIbOgMQzM7430oiOxA56cd9RPR+yeO6uTPL10zrblpOrEfY0uFVVHJQyueZ3JqndXcaC55fj+DqMciWfEb29QTwTQ28L7wq0Bmd0z2ZJG6xdOoYOkDIBG9NuiV+lrbC2u5Yo5rdmiYFwoZclo5EDblSjLvvuCOYNSXC9RtGiUlZYVaE7jKsg7Db9xGlt9iGo6M39ubZHjkjOpVMjFhrMmBr6wk51Z7jyrIq1Z101U7Pj2JUsdBv+j7iVvMbt0mjeeS6nMihgXEcbmK32znT1UaEHl2jVyqm/pBtE+RS3IAWe2UzQTAASLIu6qG5kOcIV7w2Kt6P2ctttkjw23FblvUU4LCIZLDKb0OOq3kc/Tur1vZ8qkC/BRU1K2AT4An3CofoSP/p9sfrxiT2yEsfzU/4w+m3mPhG/5TU54VnouuznwW3j9oiDn/xanM1FcCTAl85fywxL/TUnmtOivoRgXTzVkar26WKNnf0VBJ/6DzqvcG6UmWTTJHoVjhG3Iz3KSdsn8anry2WVdLjK5BI7jg5APiM91QPHuOS27YUWaIBhevuxCzbfRXTgDu3NSuUYrlEEacpvCLJmkzUN0a6QJeRsyjS8baJI9QbS2Mghl2ZSNww51Lk0i01lCcXF4Y34h1pQiEqHP0m5DzAxuaqF0L21cSu7SIDlsMWTHeCp9H14qe6Qcdit4pC0gQrsW06wrEZCkEgFiNwuckb4xVJsv0iaXUyTxzwswV8wmCZAdtQXJWQDO4BzT+ojB4Z3G1qVI7kjpySY8D6wDTiOeM+nH7VJHwzTLVttypCa9cEyJVHElZLBCMqxwfaKhbvg0WcmOMn6wUK33hv8ac29yUO3I8xTi5bIyORqPa08PlErnFrMeGQnyYrsksi+ILdYD7JQx9xFRsZkF1GAY10zIrGKPqzKGikZhINRGAFz68cqlX9Me2mHDxqvB5Tuw9S2gT8ZPjUV3ShGCaXJZ02vUqTcZPgtdR3G/wBWo8ZYfhIpP4VI1GcbP6geM34RSH+QrPNo2hqY8UhkDJc22PlEGSoOyyIf1kDn6rY2PcwU91OQ1YXdxoid/qIzfdUn+VAXPgPFUu7aK4jzolQOARgjPNT5g5Hsp/UH0Fteq4ZZJjBW2gyP2jGC3xJqdoApKWigKr06cxC1uiCY7actNgElYpIpImkwNyEMisfBQx7qa3nFI3khezlhlmfCaA+pWi9Jmcx5KBcEhiMZbTzYVc2Ga5vwicWmrh6BUuTcSiMacZgkkklW4G3aVY8r4a1C99ZWo0f7qWX09seX8EkH2H97ZQmQyXY1TuFAjtzNnq19FGEeDIuSxy409o8u93EE60zGwkDYUdZot2fCg6cBZC4wDyAp+ixW0ZJIUZBZ2OWZjsCx5sx/+K0f9oIxvom0j6XVNy8dPpfCs23dWtzGLa/J1OUI9WkMVuFv79IQcwWqR3MikEF5mdhAjqd10GNmKkA6tPhVn43OI7WdzySKVz+6hJ/Cq/GVHFLeaEqVu7eRXK76xFoeCQHvwHceph4U9/SFLp4TfHxtZ1+9Gyj4tX0NukqawRS6jPotB1dhap9W3gHujXNZdImxbSeYVPvsF/qp/BHpRVHJVUe4VFdKWxAB4yxD3OG/pqY8I7gf6on60kx/5rgfACn+aY8F/wC7xnxXV94k/wA6eE1r01iKPm60szfya5wzFI4zh5WCK3PTsS7479KKzYPMgDvrl/RKG2vek0izqrRR9csMb4YO0Wy68/rGPbffO48BiuscJYfLIc/Vmx9rC/06q4L+k3ovcWHEJpAriJ5GmimUHT221Y1D0WUkjHPaqN1J78GrYQSp7u7Ox8csLe14rALdEja4gnEsaKFU9U0ZikKrsDvIucb58qc3kxVCVxqOFUHkXchUH3iK5X+jDhN212t3cCXQ0cirJKTqcjT6OrcqNQ35b11TI623zy6+LPv7P8WmpqDaot/JWu4qVzFecHHv0mSqeLpZuxFvbtDET4mQI9xK37TM7ZPgor0Hxng1seHyQPHGLcQsNOAFVVU4YeBGMg+Wa4j+nrorLFfNeqpaGcJqYDISRVCENjkCFUgnvJqnWPHOJXca2Mc08qNhREGyNI7mbmEHmcAVQ6mx0OydDbsy8PtnO5MSgnzXsn8tS5aoTodamGwtkPMRgn1tliP4qlya26a+lZPlazXqSx5ZkWrdBJsR7RTQtSwv2h7q7ceCNSwzGT0qZ9HRquNXh8rPvmRR8ENO5T2qb9DxnLdxjU/6kkrn8RVO+f0o0tJX1yZZaiOMn5yEf5re5Qv9dS9QnGT/AGiLyjmz+88WPyms03DJWqL6XTaeH3XPeGRRjnlhpHxIp8Gphx2MyRxxj+8uLRMeRuIy3wBoDqtrCERUHJVVR7AB/Kt1JRQC0UlFAFU3pWdHFOGysBpYXdvq8JJERoxnzETgedXOo7jvB4ruBoZgdJIYFSVdWU5R0YbqwIyDUdan6lOUPKwep4ZUuOXebzQeUUaOo/akaQFseOIwAe7LeJrOK4qv9K+F3lnIlxNKlxAF6mSUR6JlXVmJ5gCVYAswLgD08kVla32e+tLSrdQtY0+66/5PntTlKNdt9H0HMdwbG9W5dZJLURyRhUXU1sZXVpHVFGp0YoM8yvdtsJTpl0mtbnhzrb3EMple3iCpIpY9ZcRqeznPJieVNoLqo3jdnE0loRFH1jXtp29C68LIHbtYz6MZpXtduZItWl/uxCSz7l+NVzprLiOH/NLexYZP5kVZDVO6fyfqlHfHcH3CMf11RNVjrh66YYx4Ig9yit5NYjYCkJraS4Pl5PLZpunZCkqAs8LiQKObLgiRB5lGYDzxVwHFoDCJutTqyusMSMY9XPPdjnnaqmTUVLwSHKlIogyyLJq0DUSGyTqxnOd6grW+95Rctbz0ouLRK8T4oZ7hWEbrGkZVCwAJLsC5K5yowiYyM7nOKa3ysUOjGtSrpnlrRgyZ8tSitxNYFqmhSUY7SrUuJTqb+5ceH8VhuIFkDLpcEFWIyCDh0YHvVgVI8QaiukkkMVu0cKxq9xmLKBQdBHzr5XwUnB8SvjVTj4TAucRISSSSyh2JPMlmyT7TWK8LgVw6xIrrnDKug78wdOMjyPhVaNk8rLL8tUTTSQ+zjlWJasS1Ylq0EjGbFLUgfcVrLViWrrBy2bbyXSSfAZ929L0LjxCfIRJ92FD+LGmHHH+bmx9R/wAtTXRkfMsfGWT+E6f6azb/AO1G1pC4m/glqr/FX/tJ8oo/i8ufwFWCqzxN83MnkI19ylv66zzZFVqiukM0i/J2gK9YkyyqG9EmNWbS3gCcDPnUgGqM4o+ZoR+zI3xQfzNAdW6N8bjvbZJ48gNkMh9JHU4eNvNWBFSdcu6PX/yC5Dn/ALtduiS+Ec7YWKXH1X2RvA6T411GgCilpKAKKWigNcsQYEMAQQQQRkEHmCDzFcz4/wBAZrdjJw/DxHc2jNgr49Q52x+w3sI5V1CkIrunUlTe6LI6tGFWO2ayjiFrxpQ/VyaopRzilUxyD91uY8xkVK28nWXlivhO7n923l/6103inCYblNFxDHKv1XRWHrGRtVJPRe2s+KWvydXTVFduVMrugC9Uo0q7HT+tPKrc71zg4yXJn0tMjSqqcZcLt/stZqkdNmzdRL4Ig/1ZwD+SruaoXSU6uJKPD5OPapd/wxVOCzJI0ajxBv2J2VcBT9YZ/iI/lWkmpDiMGIIW8iD7dx/OostWxTe5ZPmq0dssfBkTWJasS1RsjvCSe08ZJO2WkTxwObr5DJHmOXb4IordwSDNWBPnTOLisLHAlTV3qWCuPIo2CPdWct4ijJdB62FE1jLZ1snnCX8G2YtpOnGrBxnlnuz5VE8BOtWlEjuHdwNTEqVVtIZVzhQSpYYxs1bZmafsgFYj6THKsw71UHcA97Hu5c8heGACFMciCw9TEsB/FUUKkalTauxbrWtW3t1OosbnwvYelqwLViWrAtVuPgzJeUZFqwLVgWrAtXaRE2auJNmMj6xVfvOB/OrJ0YXFpGfrdY/35GYfBqqt82yjxdPgc/yq39H49Npbg90MX5BWRqD/AFEvY+i0dfot+4/qo3rf2iY/7wfCNB/KrdVC4heBDPI2cCSU4AyThyoAHeTgCqBrD1WqLunzdAfVjX+Jm/8ASKkbDozLIgee4lidhnqoerCJnkpLKS7DvJ28qYcU4LcW0hmJ+URYAYqmmZFX6RRdpBuSdOD5GpXRmlnBXjdUpS2pky8XWtaQnlLdwZH7MJMzD29Tj211WuZ9FPnuIWrKQ0aQXE+obgltEcZB+y8ldNqIsCUUtFAJRRRQBRRRQBVY4kA3FE8Y7R/+ZMn/AOv4VZ6qIOrjF0e5LW0QesyXDN8NNASxrnXEm1cUbylHuW1x+P410U1yV+MRrxGZnJOmS4U6QWwwYKoIH7IP/s1JSxvWSG4TdKSXg69NaB7ZU/YXHkQNqp8qlSQdiNjTiH9IUBUAjA5bh1/MtNLzj9tMcq6Bvtrn3Zq9bNxbT6fJk3sYzSazlezMS1YO3KsFlB5EH1HNa5G3FXuDLWUxjxa2GoS9WHwNMi6QxaPyHeynceRYd9YWzpoMltCrIDpDIFXU2cEKMdx2JOMYPPFSJamE1qgJddaMd2MbMuT4sq7MfMiqlxZ73uj1NrTdadvD0prK7PujZxO1ZYu1MwlfZVTSEBPM4KkkKNySfdnFbI8BQByAwPUBtTWCBQS2XYnbU5JYjwy24HltW8tUtrb+l16lXVdQd1JYTwjMtWstWLNWstVxLkx2/pM2atZasWatbPUiRE2MuNT6UyOaiRh+7G/8yK6VFHpVVH0QF9wxXMr3tOifW7P33Rf6q6g1YV+/1mfV6THFsn5yJXL+KydmNzuouYZH+z14JJ8hkH2V02ZsKx8AT7hXN4kDRBWAIZACDyII3Bqmnhmi1lYL4ktb0kqhcM4w9qVinJeEkKkxPaTJwqS+I7g/qz41cI5q16co1FmJ83WpzoyxL8GjgkUdhxHWBiG80wnfsxTliyYHJVkYkHGO3p+tXSK55xK2E8EkRJGtSAw5q3NHB7irAMD4gVbui3ETcWcEzY1vGuvHISDsyD7was+5p7JZXc17Gv6kMPqiVoooquXgopaKASlpKWgEqpcPcNf8Qb6skEf3bdG/rq2mqNFNJbXN6XtbplmuOtWSONZEKdRCg2VtecxnbTQFhNNbiwif04o2+1GrfiKjj0pgHpi4j/zLS5Qe9o8URdLbFjgXltnlpMyK2fDSxBoDN+jVof8A7eIfZQL+XFNJeh1of7th6ppfwL4+FTcNyj+g6N9lg34GthFAVSXoJbHkZB7Ij8WjJrRL0JCjsTuPDUD+KMv4VcDUR0is+tRBkZVwcEZU7EYI9teqTRy4xfVFfbopcAdmYfef+vXWo9HLwfSU+pkP4xrTq44cyE6V7X+6lKnP8P40shkXBY3SnHgZB78MPjXaqzXcjdvSf2ojH4VeD6GfUqn8Jf5Vpe3uF5xn7ko/BCKlf9quE3mGNW2tQD8MU94PfmSXAYOoAJZQcbk7HcjkM12rmqu5HKyoP7SsvIw2bQvrcL+fFZDURsjEeKlX/Kxq2S3SKpaRn54wN85IAHvNKY7dkErKhTl24wTnOMYxucjlU0b+qitPSreXlfkpzsRzSQeuNx8cU3a7T6yj1kD4Grwba1EfWKiqucZjDRnOcYwmDnO2K0HqDsTPj9rr2H8WRU0dTn3iivLRKb6SZSuHnrL6FQc4aE/xlz8I66eagrTg9u8yTRvqeLOw6sc1IAcKgJwCSMnvPjU6ao1qvqTc/JqW1H0aSp5zgY8ak020zeEUn5TVCQ1dOlcmmzm8wq/fdV/qqjBqiJw4hoMMgkICFGDEnAxjeprgN4WtoGY9oxRFvWUGfjTbolw5briAWUBo7eITaDurSO5WMkd+kK59enwpJ0NpJ8nk7JXIjzsHjHoMpPPs4zjkcirGnXNN3EqDfOEzK1eEvSjJLoyxQz1P/o1P9g57fKLzH/5Uu3vzVEhviziKH5yZvRjU5P2mx6KDvY7D4VcOD8N/2ddW8cTExXYaOROa/KY4jJ16j6JdY5NQ7yFPjmbUKsFKME+TjSYTxKTXBdaKKKomwLRRRQBRRRQBRRSGgCtc9sjjDqrDwZQw9xqmcT6UyzTmOykhjij1K9zKhkV5BzjhQMuoKfSfOAdhvWNrxriAxiThtx6mlgb4daPhQE7ddDOHyEl7K1JPf1CZ94GaanoFZD0Fmi/y7q4QfdEmPhWtekl2o+csC3+TcxP7utEdJcdMQEcNa3sTaWCkwCUBsbHMDOOeKAqHSe46uT5Pw65vHn6xIWZpke3id2ChXaVGLsM5KJuMbkHAMze2FzDahnvBI6aSzvDGsecgZwMEDJzzqg8JvIks445zJA4UFjIjxsJQdRkDOuC2vtA771dOEdOIHUR3TxZI09arK0L527QyTGT3huzvsx5UBJrY3aFtL27ZJO8bqfeGP4USS3g/uoCPFZmB9zRj8adR2LIv9nlwndG3zkWPBSCGUeGCQPCtL8QmQ4ltnPPtwusqe0Nokz5BTQEc9xMAdVrNuwJKtCw9wkz3+FZycZjWRTouE8QbWcjH2kQr8adNx2ADtOY/8yN4vzqBQvGLc7ieE/8AFT/rQDK341ZlWjkng57q7BfDYh8b0/zBNGEV4yoxp6uQbY5aSp2qmw8SikeXQ3WEyynSgMjfrGUdlQTyUVJ8L6OLJIZbi3iA0lUV1RnyWBLtgEL6IAGSdznHKgJ29sD1SrEB2WDYJO++TlsE5yc5pp1cvfE3sZCPzZ+FM+P8BtxbyMC9uVViJIpHjIONtlOG37iDVd6OTurPbXE/EjKFSZJIAJvm22IkRkbBVwRkcwRQF24XCwZ3ZSurQoBxns6t8A7elj2VIVVBeFDj5dfDw6/hLuB6zFGlFtxaZ20xcQ4VK/8AhyrNav7i7EfdoB304kxaY+tLEPc4b+iqUGq2cc4DxS8WKMRWaqsgkMy3LPHjQ6+h1YY+nnbw9oluEfovgXDXcj3Lbdg/NwA9/wA2pyw+2TQFA6LdJIrfiSMCXWZDbyaFZwpBLo2VBBx2sgbgNnursRjinjBIjljbtDIV0I7iOYNV7odYpIPlhRAXMiQIqhUgtw5VEjQbKzBQzHmSccgKl34PEWLIXiY7t1UhTJPeyDsknxIzXy2oVqVS4bjlNcZJ4J45H9lZRxDEUaRg8wiBQfXgVEcQsoeISKjr1kEBZshmCmfGkaGUgnQpfJG2XA5g4S6s4FkijnknkMpYIjyOUOAM6lXCkbgdrPMU4lWSR5bURmKHqMJMm2CdtKgbDGTsOWnzFS0J4WU+fIaNFkj2FxFH1jyWk7dUglYvJBNpLIokbtNG4VhhiSG04ODgW3NU7pDYGPh0aayzQy2jhzsSUuYznmceHPlVxrcoSc4cshlwxaKKKsHgUUlFABqj8e4y147W1sxEAYxzTIcNKw9K2gbu79co9EZA3zjPpDxlrpnt7ZmWFSY554/Td++2tz9fueT6G455K7eH2lukaqyomhQFQqUWNQNlj1AbDvbmeZ8gDh/D2tUOkQkAAYGqIIi+jGuzdkeoZOTzNZBOsIkngOAOyCEcKCN2YZzqPq2HtrZBa9YQ4Z1jByi51Bj3SMHB9i+3njGxDI55o0Y791Ln4jSPj5DmAzjigZgwPVIM4A1w6ydtR5dnw8efhW+SAswWGV8jBZtSuqr+8Dkkchnz9bi5viDo0NqPM41Kq/WOnPgcDvPqOEt7aAA6Qmdyx5Pk7ksRg55mgMZLWQA/OpgAkl4u7vyVcAe6o08LE6/OWtu6knGoAEr3MUMZxnwJp/Ha9YQwkkEQ3VchtXg5LgnT4DPn4VvuJJEXOVfuClSGY9wyDjPsHjQFck4BbxgKLV4tRwvUyFBnc7COQEcic4pBwhU9C44hF63kkHvnRxVgt+sB1yR5c7ZRgwVfqrq0nwye8+wDXNxFXJQ61QbSMVYDPegbGPWc/wD8Ar8azYHVcSVu8dbDDJkf8Mxn41sa3vOZWxm8OxJCT7cyVPXXEIBH2THJ9FUUq2TjYbZwPwqC4TbMZZUTsmQI7uoAVMlgdC8g2MAerJzjcDTPxG+jHY4fE/lHeqB/HCtRM3SPiGO3ZNAPEI12ceqJl/Cr0/C40BIaRAAST1rsABzJ6wsK0WVlIV1GQjJyquikhfo6tOnc8/LOO6gOeS8UjYiS5llJXcCaJ4kU+Kx6FXPmcnzqS6EWFrfPLdSXfVswWKGOG76qVYkJJaUI2csxyEYbADvO1vnSUSLGOrcsCx9JAqjvPpczgAd+/gaaX3BlcHrbSKTx2ib4uFoCQPRAkfNcQvVHjrhlH8cRPxqJ49wOe3haSXiEDxqMYubJXyScKMwspJJOAApJzTGx6O2MiCSGExZzvE8kDAg/7phTPiHR9nmjSG6uh1TCc9ZM9wgcAiEaJSckkk8+Q8wQBHcPliVXMsPyF2P9nNs0kU8xGTrW1UavDZgc53FdZ6MvO1nAboYnMaGUYA7eN8gbA+IHfXLbTpKba9klZrYXGmOK4hm1RL2c6JLe5IIVWBzobPsNWqH9KtkCUlEscgAJRU68Y7iHg1KR7vVQDs9Hry3dxZSwGB3eQQzq+YmdtTiORDuhYsdJG2djimC8Lksr23mlmaWW9aSCfA0xZWJpIOrQk6FQRuvMk6yTU1YdP+HTY03cSk7aZSYWz9mUKaacRn+VcThRCDHZp8odgc5lnR0hUEbECMyMfWtULqjRhTqT2rLXL/73O4ttpEtelF0O6hiJEVSQCVaRgmQTy9Ksru5KPAoxiSQofUIZHGPagpvxr9WgHMz22PZPGT8AT7KjekHHViuYIlilnlVZJ+qhXUw7JjTWSQIw3WP2mIHZrFtIOeEl5JZPBo6S3Zku1skOZJRaOV56YkuHeWU+ACxBc97Ooq8ZqA6LcKkQy3FyF+U3BBcKciONBiKBW7woySe9mY+FWCvpKUNkEiBvLClooqU8CqbxTi7Xs0lraOyxRNourlDghvpW0Lf4mPScegDgdo9m4mvP54TdcPJEsFwhUnNzErMj9okOZIclc5z2sczQF7sbgwyusQjCRZhSHGOrRTjYg5Bb0iSDnIp0eMda+maNljTTkL84GfYjVjB0jIOMbnny3pVl0peUDLw3IH+Iqsw8g6YZT681KW3GYfpJNETuSrdfHyAzhsSchyFAWiOaC4kMcTBQMa9JMbuSM6NGxO3MkeQ78SFwzJpSNgXI7KMowFGMsdOMKMj4CqrbaJdQSSGbUdWjOiTkB+ql37ueayh1QyO3zsJOgZbIUgA4UFsocEnYeNAWuANGN1LE7sykEk+JBx7hnAFM5LiK49PAiB5OuBIfW2xTPvI8OcXNxSViiEo6Nkt9Esox2SwyMHO+B3Y76lE4/GB21dABz06lwB+xk+8CgHtwqourUyjbGk5zn0VVTkEnkBitEEE2dbMhbGAhBGkeAYHGo7ZOO7bam3DY4ZiJeyG5qiPpZM97BT6ZB3zy5eJLm7MikJFJl23CuoYBRzc4wcD4nA9QGNxeyatAjbOxZ0IcKp8BsdRxsMefdg5/7UhjXGrTjYIQyuT4BWwWJrWJHt4yXQOB2mdXAYnvYq+BnyBPcBUBxHiHyjTIVYBZAETHaB16TkfWP4beOQFk1S3StpGuRWXbkqgqRk+AyST3k+oVYbGxkhXSrI+SWJKlWJPeWBPqG2wAFaeFRmIEyRuHbmwAcAZ2UaCT68jnnypzNxFCRGjjrG7jsyjvYq24x3Ajc486A0STPI+loz1aHtaSGDOMFV3wSBzO3PA8acXXFoo1LOxXHcwKEnuA1AZJNO4ogqhQMAbf+/E1pj7bavornT5nkX/ED2nvFAJYR9kvkMz4LMDkeSg+AH4k99R/H7rI6lfpDMnkp+j62/DPiK38UghRC7RoW5DA0sWPIal39vgDVWtI2y0QYl2ckuSSQulSzZO+2Qoz5eFAPbW6EaTPjK6wFA+k+lV0r62AX15rKwQop1EF2Ot2HIsfDyAAA8gKaTyq0gVf1cGUUdxcbMf3d19eqsri9SJGkkYKiAsxPIAUBV+k0Kz3rgO4j6uOOeMEhJXRmeNX8Qofl3kjwqRi4VHIgQqF0+gygKyeBUjl6uR5GucW/SSUyu6kFXkdwrDfDOSBkbjYjxq99GuOi5dYowElILHWRpAXGSmN5DvyGNueNsgb+Hxks8UyqXjOGBXKspHZdQfosPcQw7q13HEo+E67i0+T6X6tJbTUqamDYWSPT6DDWcjSQRjlirdFwGEtrlXrnwF1SYbYEkAL6KjJPIU7vOERTQSQsihJEKEKoGARzGBsRzHqripTjUjtksoJ4Kz0V4u/G5CXuGs2tzqS3hKmQhl0mZpJEIYYYqAqjGTnmK6JwLgMNoG6oMXchpJZHMkshAwC8jbnHcOQ7gK86i0uLC7wp03Ns2pGx2WHd643GQR5kcxXo3o7xZLu1huE2WVFfHepPpKfMHI9leQpQprEVg9bbJGiloqQ8EpaSigCjFLSUBB8Z6IWV0S01vGXP94o0S+yRMN8aq1/+jHGTaXTr4JOvXJ94aX95NdFooDjF/0av4f1tqJkH04HEo9sbhX9ymm1hx4o3VpPJGw5wyZDDyMUwyB6gK7jTLifCoLhNE8Ucq+DoGHx5UBzBOJZOZIY2O/biJhf7u6sfWQKcPdROjKJmjLAjE8ewyP8SM6PjU9f/o3gOTbSzW554DdbF/py5wPJStQN30T4hBuqw3SjvjYwy9/93JlfD+8oB69uzDU0YcfWjKyr6xyY+wVosZyskhSV1YlRhjklQowNMgzjJPLzqAe9WFvnkltXyAS6vDknuEg7D+xiKmY+IyMu7pKvhIit7mXHvINAPrm+kdsTMuhFDjSukE5OS25zjAxyG+fCsujlzEGZ5ToOt9AZWUYJ3YsRgEnIxzA9dMbeSISB3ilXH0Uk62LnkdkgNzA2AxTtGDu3VSRvqZm0EmOQajkjS3PfxxQFqluVCa85Hdpwck8gPEk7VhDaggmQKzPjUCMgeCDPcPjue+qfcxaXQsjxkMTqAKgHScEuhx8akIOITD0Jg4/bVXHvXSfeTQEzcWKnsIWTPpFGKgL4BeWTuOW25rYIJUACSKQO507vtJjHuNQ3CuOsIwZYiS3aLI4JJP7LacY5YBOwrZf8ZWUGOPUMjMmVKkKc4Xf62DuO4HxoBjccTMxZ2GBGSqgEkHYEuNgTqyMbcvWa0zsYIydhPOfXpAGP4V97HzrbYwZd3bAjQ6s9xYKASfJce/1VB3N8ZZGkPI7KPBB6PtO7H147qAdQEKAByAwKedFuDfL5VnlGbOJvmlPKeVTjrCO+ND6P1mGeQGYzhHDG4hOYFJWCPHymQbHcZECHuZhzI9FT4kV1u3gVFVEAVVAVVAwAAMAADkAKA8nX1i1vdTwsMGKWRPYGOk+1cH21IWRIIKkqykMrDmrDkQa6L+mboYxf/aFupbshblFGThfRmAG5wNm8gD3Guc2LA4I3B76A7N0U4v8AKrZXOA6kxyAcg64z7CCGHkwqdSuefo3lxNMnc6JIB+0pKsfcyD92r+86oMuwUeJIH40Ay6QdG4b1QJAVdc6JV9Nc8x+0vip2Pr3rH9FVu8EFzbSaSbe7kQFc6SJEjlBGeX63OO7zrODjJMqroAjOrtlsMAqklyuMBdsc87j1U+6BJqgkuMEfK5pLhRn+7IVIW8sxxo2P2qAs1FFJQBRS0UAlFLRQCUUUUAUUUUAUUUUBjNEGBVgGB5ggEH1g1WL/APR/ZSEtHG1u5Oddu5i38Sg+bY+tTVpooDnl10KvYt4LiKcfUnUxSf6sQKn7g9dRF60sQxeWkyLnGrQLiL16o86R5sFrrVFAcr4beI4zb3DYHMJIJFB8Cj6tPqGKdkud3jhk/aTVBJ+Jyf3hVw4t0Us7k6preMv/AIgHVyj1Sphx76gbjoJIm9peSqP8O4UXCff7Mg9rGgIgOiAANJDgYxMmpAP8xDj3sazitpXbUvVFWUL1iSal5k6sY32J2+NbJoL+D9badauca7aQPt4mKTSw9Q1e2o6HiFjJJpJEMx5qddrP/QzD3igNnSi+CKttH4Av5L9FfWx3PkP2qr9tDLczLbW361xkuRlYo84aVvwUd59tRvWuXKKGlnkmkRFJJd5NZGCT3ADc9wWux9COi62MBBIeeUhp5frNjZV8EUbAes8yaAkuAcGjs7dIIgdKDdju7sd3kc97McknzqRoooANc26V/otSR2msWWCRjloWBNu58RjeJj3kZHl310migOJ8Ctrjh1yz3ttMidU0fWRIbiMkuhzmIEgYU8wKl7jjNi8jSLdEMwGV6tnbYYGlCuoerl5c66rik0jOcDPjQHOeHcIkvTpEcsVo2OulmGie4QHPUpHgGKI/SJAJGwG+a6MqgAADAGwA5ADkKXFLQCUUUUAUUUUAUUUUAUUtFAFJRRQBRS0UAlFFFAFFFFAFFFFAFNr/AIdFOmieOOVfquiuPcwpKKAieB9CrKzmaa2gWN2GnILEAHmEViQmds4xnFWCiigCiiigCloooBKKKKAKKKKAKKKK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057400"/>
            <a:ext cx="1905000" cy="174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nutshell: The computer computes many (~100) filters on each image and learns how to combine them to find your objects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8100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supervised pixel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324600" cy="2667000"/>
          </a:xfrm>
        </p:spPr>
        <p:txBody>
          <a:bodyPr/>
          <a:lstStyle/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Labeling</a:t>
            </a:r>
          </a:p>
          <a:p>
            <a:r>
              <a:rPr lang="en-US" dirty="0" smtClean="0"/>
              <a:t>Learning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Supervised automated pixel classification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6019800" cy="4648200"/>
          </a:xfrm>
        </p:spPr>
        <p:txBody>
          <a:bodyPr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2000" dirty="0" smtClean="0"/>
              <a:t>Open “../</a:t>
            </a:r>
            <a:r>
              <a:rPr lang="en-US" sz="2000" dirty="0" err="1" smtClean="0"/>
              <a:t>supervised_segmentation</a:t>
            </a:r>
            <a:r>
              <a:rPr lang="en-US" sz="2000" dirty="0" smtClean="0"/>
              <a:t>/scanningEM_flyEye.tif”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Run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0">
              <a:lnSpc>
                <a:spcPct val="80000"/>
              </a:lnSpc>
            </a:pPr>
            <a:r>
              <a:rPr lang="en-US" sz="2000" dirty="0" smtClean="0"/>
              <a:t>Add labels using the freehand line tool: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on the eye [Add to class 1]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/>
              <a:t>mark regions outside the eye [Add to class 2]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Try the prediction: [Train classifier]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Add more labels to regions where the prediction is not yet satisfactory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are satisfied export results: [Get probability]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Use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[Image..Adjust..Threshold] and the particle analyzer [Analyze..Analyze Particles] to segment the eye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 l="21684" t="5753" b="32326"/>
          <a:stretch>
            <a:fillRect/>
          </a:stretch>
        </p:blipFill>
        <p:spPr bwMode="auto">
          <a:xfrm>
            <a:off x="6271193" y="1600200"/>
            <a:ext cx="2405063" cy="16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5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5349" y="5257800"/>
            <a:ext cx="170385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5" cstate="print"/>
          <a:srcRect t="21818" r="69915"/>
          <a:stretch>
            <a:fillRect/>
          </a:stretch>
        </p:blipFill>
        <p:spPr bwMode="auto">
          <a:xfrm>
            <a:off x="7261794" y="3733800"/>
            <a:ext cx="1295399" cy="63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34200" y="3352800"/>
            <a:ext cx="1705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Freehand line tool</a:t>
            </a:r>
            <a:endParaRPr lang="en-US" sz="16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143000"/>
            <a:ext cx="217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Trainable Segmentation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928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6629400" cy="457200"/>
          </a:xfrm>
        </p:spPr>
        <p:txBody>
          <a:bodyPr/>
          <a:lstStyle/>
          <a:p>
            <a:r>
              <a:rPr lang="en-US" sz="2400" dirty="0" smtClean="0"/>
              <a:t>Stitching with flat-field correction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7"/>
            <a:ext cx="8229600" cy="4525963"/>
          </a:xfrm>
        </p:spPr>
        <p:txBody>
          <a:bodyPr/>
          <a:lstStyle/>
          <a:p>
            <a:r>
              <a:rPr lang="en-US" sz="1600" dirty="0" smtClean="0"/>
              <a:t>Open “../stitching/…”</a:t>
            </a:r>
          </a:p>
          <a:p>
            <a:r>
              <a:rPr lang="en-US" sz="1600" dirty="0" smtClean="0"/>
              <a:t>Open “../stitching/..” **</a:t>
            </a:r>
          </a:p>
          <a:p>
            <a:r>
              <a:rPr lang="en-US" sz="1600" u="sng" dirty="0" smtClean="0"/>
              <a:t>Flat-field correction of all images:*</a:t>
            </a:r>
          </a:p>
          <a:p>
            <a:r>
              <a:rPr lang="en-US" sz="1600" dirty="0" smtClean="0"/>
              <a:t>Smooth flat-field image [Process&gt;Filters&gt;Mean](radius: 5)</a:t>
            </a:r>
          </a:p>
          <a:p>
            <a:r>
              <a:rPr lang="en-US" sz="1600" dirty="0" smtClean="0"/>
              <a:t>Measure mean intensity of the </a:t>
            </a:r>
            <a:r>
              <a:rPr lang="en-US" sz="1600" dirty="0" err="1" smtClean="0"/>
              <a:t>flatfield</a:t>
            </a:r>
            <a:r>
              <a:rPr lang="en-US" sz="1600" dirty="0" smtClean="0"/>
              <a:t> image [Analyze&gt;Measure]</a:t>
            </a:r>
          </a:p>
          <a:p>
            <a:r>
              <a:rPr lang="en-US" sz="1600" dirty="0" smtClean="0"/>
              <a:t>Divide all images by the smoothened flat-field: [Analyze&gt;Tools&gt;Calculator plus]</a:t>
            </a:r>
          </a:p>
          <a:p>
            <a:pPr lvl="1"/>
            <a:r>
              <a:rPr lang="en-US" sz="1200" dirty="0" smtClean="0"/>
              <a:t>i1: tiles_3x3_10%overlap.lsm; i2:  </a:t>
            </a:r>
            <a:r>
              <a:rPr lang="en-US" sz="1200" dirty="0" err="1" smtClean="0"/>
              <a:t>flatfield</a:t>
            </a:r>
            <a:r>
              <a:rPr lang="en-US" sz="1200" dirty="0" smtClean="0"/>
              <a:t>; k1:  mean intensity of flat-field image; k2:  0</a:t>
            </a:r>
            <a:endParaRPr lang="en-US" sz="800" dirty="0" smtClean="0"/>
          </a:p>
          <a:p>
            <a:r>
              <a:rPr lang="en-US" sz="1600" dirty="0" smtClean="0"/>
              <a:t>Select the result and [File&gt;Save As&gt;Image Sequence](Name: tile_)</a:t>
            </a:r>
            <a:endParaRPr lang="en-US" sz="1200" dirty="0" smtClean="0"/>
          </a:p>
          <a:p>
            <a:r>
              <a:rPr lang="en-US" sz="1600" u="sng" dirty="0" smtClean="0"/>
              <a:t>Stitching of corrected images: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Plugins</a:t>
            </a:r>
            <a:r>
              <a:rPr lang="en-US" sz="1600" dirty="0" smtClean="0"/>
              <a:t>&gt;Stitching&gt;Grid/Collection stitching](click OK)</a:t>
            </a:r>
          </a:p>
          <a:p>
            <a:pPr lvl="1"/>
            <a:r>
              <a:rPr lang="en-US" sz="1200" dirty="0" smtClean="0"/>
              <a:t>Grid size x &amp; y: 3</a:t>
            </a:r>
          </a:p>
          <a:p>
            <a:pPr lvl="1"/>
            <a:r>
              <a:rPr lang="en-US" sz="1200" dirty="0" smtClean="0"/>
              <a:t>Tile overlap: 10</a:t>
            </a:r>
          </a:p>
          <a:p>
            <a:pPr lvl="1"/>
            <a:r>
              <a:rPr lang="en-US" sz="1200" dirty="0" smtClean="0"/>
              <a:t>First file index: 0</a:t>
            </a:r>
          </a:p>
          <a:p>
            <a:pPr lvl="1"/>
            <a:r>
              <a:rPr lang="en-US" sz="1200" dirty="0" smtClean="0"/>
              <a:t>Directory: Choose the directory where you saved the tiles</a:t>
            </a:r>
          </a:p>
          <a:p>
            <a:pPr lvl="1"/>
            <a:r>
              <a:rPr lang="en-US" sz="1200" dirty="0" smtClean="0"/>
              <a:t>File names for tiles: tile_{</a:t>
            </a:r>
            <a:r>
              <a:rPr lang="en-US" sz="1200" dirty="0" err="1" smtClean="0"/>
              <a:t>iiii</a:t>
            </a:r>
            <a:r>
              <a:rPr lang="en-US" sz="1200" dirty="0" smtClean="0"/>
              <a:t>}.</a:t>
            </a:r>
            <a:r>
              <a:rPr lang="en-US" sz="1200" dirty="0" err="1" smtClean="0"/>
              <a:t>tif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04800" y="56388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* here we assume that pixel intensities in the absence of a sample are zero; if this is not the case you have to subtract the non-zero offset from all images before doing the flat-field correction.</a:t>
            </a:r>
          </a:p>
          <a:p>
            <a:r>
              <a:rPr lang="en-US" sz="1200" b="0" dirty="0" smtClean="0"/>
              <a:t>** computing a flat-field from the tiles can be quite good (for sure better than the </a:t>
            </a:r>
            <a:r>
              <a:rPr lang="en-US" sz="1200" b="0" dirty="0" err="1" smtClean="0"/>
              <a:t>fluo</a:t>
            </a:r>
            <a:r>
              <a:rPr lang="en-US" sz="1200" b="0" dirty="0" smtClean="0"/>
              <a:t>-slide)</a:t>
            </a:r>
            <a:endParaRPr lang="en-US" sz="12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Flat-field correction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5x5_badIllu_Fused_noCor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3114972" cy="3124200"/>
          </a:xfrm>
          <a:prstGeom prst="rect">
            <a:avLst/>
          </a:prstGeom>
        </p:spPr>
      </p:pic>
      <p:pic>
        <p:nvPicPr>
          <p:cNvPr id="7" name="Picture 6" descr="5x5_badIllu_Fused_Cor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2133600"/>
            <a:ext cx="3124200" cy="3133454"/>
          </a:xfrm>
          <a:prstGeom prst="rect">
            <a:avLst/>
          </a:prstGeom>
        </p:spPr>
      </p:pic>
      <p:pic>
        <p:nvPicPr>
          <p:cNvPr id="8" name="Picture 7" descr="badIllu--ComputedFlatfiel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600" y="2895600"/>
            <a:ext cx="16764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676400"/>
            <a:ext cx="217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raw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167640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5x5 stitched corrected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Time-lapse handling and analysis</a:t>
            </a:r>
            <a:endParaRPr lang="en-US" dirty="0"/>
          </a:p>
        </p:txBody>
      </p:sp>
      <p:pic>
        <p:nvPicPr>
          <p:cNvPr id="7" name="TransportOfEndosomalVirus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0" y="2209800"/>
            <a:ext cx="2919413" cy="350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Time-lapse: Movie making and annotation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Open “../tracking/ TransportOfEndosomalVirus.tif”</a:t>
            </a:r>
          </a:p>
          <a:p>
            <a:r>
              <a:rPr lang="en-US" sz="2400" dirty="0" smtClean="0"/>
              <a:t>Add time information: [Image..Stacks..Time Stamper] (</a:t>
            </a:r>
            <a:r>
              <a:rPr lang="en-US" sz="2400" dirty="0" err="1" smtClean="0"/>
              <a:t>dt</a:t>
            </a:r>
            <a:r>
              <a:rPr lang="en-US" sz="2400" dirty="0" smtClean="0"/>
              <a:t>=2s)</a:t>
            </a:r>
          </a:p>
          <a:p>
            <a:r>
              <a:rPr lang="en-US" sz="2400" dirty="0" smtClean="0"/>
              <a:t>Save as movie: [File..Save As..AVI…] (jpeg compression)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2600" y="15240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Manual Tracking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399"/>
          </a:xfrm>
        </p:spPr>
        <p:txBody>
          <a:bodyPr/>
          <a:lstStyle/>
          <a:p>
            <a:r>
              <a:rPr lang="en-US" sz="2000" dirty="0" smtClean="0"/>
              <a:t>Open “../tracking/ TransportOfEndosomalVirus.tif”</a:t>
            </a:r>
          </a:p>
          <a:p>
            <a:r>
              <a:rPr lang="en-US" sz="2000" dirty="0" smtClean="0"/>
              <a:t>Start tracker: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..Tracking..Manual Tracking]</a:t>
            </a:r>
          </a:p>
          <a:p>
            <a:r>
              <a:rPr lang="en-US" sz="2000" dirty="0" smtClean="0"/>
              <a:t>Enter scaling [Check: Show Parameters]</a:t>
            </a:r>
            <a:endParaRPr lang="en-US" sz="1800" dirty="0" smtClean="0"/>
          </a:p>
          <a:p>
            <a:pPr lvl="1"/>
            <a:r>
              <a:rPr lang="en-US" sz="1800" dirty="0" smtClean="0"/>
              <a:t>Time interval: 2 s</a:t>
            </a:r>
          </a:p>
          <a:p>
            <a:pPr lvl="1"/>
            <a:r>
              <a:rPr lang="en-US" sz="1800" dirty="0" smtClean="0"/>
              <a:t>x/y calibration: 0.129 um</a:t>
            </a:r>
          </a:p>
          <a:p>
            <a:r>
              <a:rPr lang="en-US" sz="2000" dirty="0" smtClean="0"/>
              <a:t>Track a few (e.g., 3) different particles</a:t>
            </a:r>
          </a:p>
          <a:p>
            <a:pPr lvl="1"/>
            <a:r>
              <a:rPr lang="en-US" sz="1800" dirty="0" smtClean="0"/>
              <a:t>[Check: Use centering correction? Local Maximum]</a:t>
            </a:r>
          </a:p>
          <a:p>
            <a:pPr lvl="1"/>
            <a:r>
              <a:rPr lang="en-US" sz="1800" dirty="0" smtClean="0"/>
              <a:t>Track particles: [Add track] click..click… [End track]</a:t>
            </a:r>
          </a:p>
          <a:p>
            <a:r>
              <a:rPr lang="en-US" sz="2000" dirty="0" smtClean="0"/>
              <a:t>Try the different drawing options, e.g. [Overlay Dots &amp; Lines]</a:t>
            </a:r>
          </a:p>
          <a:p>
            <a:r>
              <a:rPr lang="en-US" sz="2000" dirty="0" smtClean="0"/>
              <a:t>Examine the results table: what are the fastest speeds that you measured?</a:t>
            </a:r>
          </a:p>
          <a:p>
            <a:pPr lvl="1"/>
            <a:endParaRPr lang="en-US" sz="1800" dirty="0" smtClean="0"/>
          </a:p>
          <a:p>
            <a:endParaRPr lang="en-US" sz="2000" dirty="0" smtClean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"/>
            <a:ext cx="251426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3276600"/>
            <a:ext cx="1038225" cy="124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ImageJ</a:t>
            </a:r>
            <a:r>
              <a:rPr lang="en-US" dirty="0" smtClean="0"/>
              <a:t>/Fiji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from internet: http://</a:t>
            </a:r>
            <a:r>
              <a:rPr lang="en-US" dirty="0" smtClean="0"/>
              <a:t>fiji.sc/</a:t>
            </a:r>
          </a:p>
          <a:p>
            <a:r>
              <a:rPr lang="en-US" dirty="0" smtClean="0"/>
              <a:t>Recommendations: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/>
              <a:t>Windows don’t install in the Program Files folder but rather have the </a:t>
            </a:r>
            <a:r>
              <a:rPr lang="en-US" dirty="0" err="1" smtClean="0"/>
              <a:t>Fiji.app</a:t>
            </a:r>
            <a:r>
              <a:rPr lang="en-US" dirty="0" smtClean="0"/>
              <a:t> folder on the Desktop (due to User rights issues)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6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219200" y="-1524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Kymograph Analysis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>
          <a:xfrm>
            <a:off x="228600" y="685800"/>
            <a:ext cx="6858000" cy="25146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Open </a:t>
            </a:r>
            <a:r>
              <a:rPr lang="en-US" sz="1800" b="1" dirty="0" smtClean="0"/>
              <a:t>“../gfp_tirf_dt0.5s_dx106nm.TIF”</a:t>
            </a:r>
            <a:r>
              <a:rPr lang="en-US" sz="1800" b="1" i="1" dirty="0" smtClean="0"/>
              <a:t> (</a:t>
            </a:r>
            <a:r>
              <a:rPr lang="en-US" sz="1800" b="1" i="1" dirty="0" err="1" smtClean="0"/>
              <a:t>File..Open</a:t>
            </a:r>
            <a:r>
              <a:rPr lang="en-US" sz="1800" b="1" i="1" dirty="0" smtClean="0"/>
              <a:t>)</a:t>
            </a:r>
            <a:endParaRPr lang="en-US" sz="1800" dirty="0" smtClean="0"/>
          </a:p>
          <a:p>
            <a:pPr eaLnBrk="1" hangingPunct="1"/>
            <a:r>
              <a:rPr lang="en-US" sz="1800" dirty="0" smtClean="0"/>
              <a:t>Enhance microtubules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Process..Subtract</a:t>
            </a:r>
            <a:r>
              <a:rPr lang="en-US" sz="1800" b="1" i="1" dirty="0" smtClean="0"/>
              <a:t> Background)</a:t>
            </a:r>
          </a:p>
          <a:p>
            <a:pPr lvl="1" eaLnBrk="1" hangingPunct="1"/>
            <a:r>
              <a:rPr lang="en-US" sz="1600" b="1" i="1" dirty="0" smtClean="0"/>
              <a:t>5 pixel radius (</a:t>
            </a:r>
            <a:r>
              <a:rPr lang="en-US" sz="1600" b="1" i="1" u="sng" dirty="0" smtClean="0"/>
              <a:t>no</a:t>
            </a:r>
            <a:r>
              <a:rPr lang="en-US" sz="1600" b="1" i="1" dirty="0" smtClean="0"/>
              <a:t> “light background”)</a:t>
            </a:r>
          </a:p>
          <a:p>
            <a:pPr eaLnBrk="1" hangingPunct="1"/>
            <a:r>
              <a:rPr lang="en-US" sz="1800" dirty="0" smtClean="0"/>
              <a:t>Trace a dynamic microtubule </a:t>
            </a:r>
            <a:r>
              <a:rPr lang="en-US" sz="1800" b="1" i="1" dirty="0" smtClean="0"/>
              <a:t>(Segmented Line Tool)</a:t>
            </a:r>
          </a:p>
          <a:p>
            <a:pPr lvl="1" eaLnBrk="1" hangingPunct="1"/>
            <a:r>
              <a:rPr lang="en-US" sz="1400" i="1" dirty="0" smtClean="0"/>
              <a:t>Optional Trick:  Make a max-projection of the movie </a:t>
            </a:r>
          </a:p>
          <a:p>
            <a:pPr eaLnBrk="1" hangingPunct="1"/>
            <a:r>
              <a:rPr lang="nl-NL" sz="1800" dirty="0" smtClean="0"/>
              <a:t>Change </a:t>
            </a:r>
            <a:r>
              <a:rPr lang="nl-NL" sz="1800" dirty="0" err="1" smtClean="0"/>
              <a:t>scaling</a:t>
            </a:r>
            <a:r>
              <a:rPr lang="nl-NL" sz="1800" dirty="0" smtClean="0"/>
              <a:t> </a:t>
            </a:r>
            <a:r>
              <a:rPr lang="nl-NL" sz="1800" dirty="0" err="1" smtClean="0"/>
              <a:t>to</a:t>
            </a:r>
            <a:r>
              <a:rPr lang="nl-NL" sz="1800" dirty="0" smtClean="0"/>
              <a:t> 1 pixel in </a:t>
            </a:r>
            <a:r>
              <a:rPr lang="nl-NL" sz="1800" dirty="0" err="1" smtClean="0"/>
              <a:t>x,y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z</a:t>
            </a:r>
            <a:r>
              <a:rPr lang="nl-NL" sz="1800" dirty="0" smtClean="0"/>
              <a:t> </a:t>
            </a:r>
            <a:r>
              <a:rPr lang="en-US" sz="1800" b="1" i="1" dirty="0" smtClean="0"/>
              <a:t>(</a:t>
            </a:r>
            <a:r>
              <a:rPr lang="en-US" sz="1800" b="1" i="1" dirty="0" err="1" smtClean="0"/>
              <a:t>Image..Properties</a:t>
            </a:r>
            <a:r>
              <a:rPr lang="en-US" sz="1800" b="1" i="1" dirty="0" smtClean="0"/>
              <a:t>)</a:t>
            </a:r>
          </a:p>
          <a:p>
            <a:pPr eaLnBrk="1" hangingPunct="1"/>
            <a:r>
              <a:rPr lang="nl-NL" sz="1800" dirty="0" smtClean="0"/>
              <a:t>Make </a:t>
            </a:r>
            <a:r>
              <a:rPr lang="nl-NL" sz="1800" dirty="0" err="1" smtClean="0"/>
              <a:t>Kymograph</a:t>
            </a:r>
            <a:r>
              <a:rPr lang="nl-NL" sz="1800" dirty="0" smtClean="0"/>
              <a:t> </a:t>
            </a:r>
            <a:r>
              <a:rPr lang="en-US" sz="1800" b="1" i="1" dirty="0" smtClean="0"/>
              <a:t>(Image..Stacks..</a:t>
            </a:r>
            <a:r>
              <a:rPr lang="en-US" sz="1800" b="1" i="1" dirty="0" err="1" smtClean="0"/>
              <a:t>Reslice</a:t>
            </a:r>
            <a:r>
              <a:rPr lang="en-US" sz="1800" b="1" i="1" dirty="0" smtClean="0"/>
              <a:t>)</a:t>
            </a:r>
          </a:p>
          <a:p>
            <a:pPr lvl="1" eaLnBrk="1" hangingPunct="1"/>
            <a:r>
              <a:rPr lang="en-US" sz="1400" dirty="0" smtClean="0"/>
              <a:t>Accept all default values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43275"/>
            <a:ext cx="5943600" cy="9239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800" u="sng" dirty="0" smtClean="0">
                <a:solidFill>
                  <a:srgbClr val="000000"/>
                </a:solidFill>
              </a:rPr>
              <a:t>Task: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measure one growth and one shrinkage speed of </a:t>
            </a:r>
            <a:r>
              <a:rPr lang="en-US" sz="1800" b="0" dirty="0" smtClean="0">
                <a:solidFill>
                  <a:srgbClr val="000000"/>
                </a:solidFill>
              </a:rPr>
              <a:t>a microtubule </a:t>
            </a:r>
            <a:r>
              <a:rPr lang="en-US" sz="1800" b="0" dirty="0">
                <a:solidFill>
                  <a:srgbClr val="000000"/>
                </a:solidFill>
              </a:rPr>
              <a:t>(see example below).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 err="1">
                <a:solidFill>
                  <a:srgbClr val="000000"/>
                </a:solidFill>
              </a:rPr>
              <a:t>dx_pixel</a:t>
            </a:r>
            <a:r>
              <a:rPr lang="en-US" sz="1800" b="0" dirty="0">
                <a:solidFill>
                  <a:srgbClr val="000000"/>
                </a:solidFill>
              </a:rPr>
              <a:t> = 106 nm,  </a:t>
            </a:r>
            <a:r>
              <a:rPr lang="en-US" sz="1800" b="0" dirty="0" err="1">
                <a:solidFill>
                  <a:srgbClr val="000000"/>
                </a:solidFill>
              </a:rPr>
              <a:t>dt_pixel</a:t>
            </a:r>
            <a:r>
              <a:rPr lang="en-US" sz="1800" b="0" dirty="0">
                <a:solidFill>
                  <a:srgbClr val="000000"/>
                </a:solidFill>
              </a:rPr>
              <a:t> = 0.5 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5200" y="5638800"/>
            <a:ext cx="1524000" cy="10779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Demonstrate: segmented line, save as x-y coordinates…</a:t>
            </a:r>
            <a:endParaRPr lang="en-US" sz="1600" b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7" name="gfp-tubulin_tirf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9900" y="0"/>
            <a:ext cx="232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7086600" y="2362200"/>
            <a:ext cx="5276850" cy="933450"/>
            <a:chOff x="7010400" y="1981200"/>
            <a:chExt cx="5276850" cy="933450"/>
          </a:xfrm>
        </p:grpSpPr>
        <p:pic>
          <p:nvPicPr>
            <p:cNvPr id="4097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1981200"/>
              <a:ext cx="527685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8032750" y="2393950"/>
              <a:ext cx="227013" cy="219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6188075" y="1928813"/>
            <a:ext cx="1889125" cy="814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6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72600" y="3962400"/>
            <a:ext cx="16938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"/>
          <p:cNvPicPr>
            <a:picLocks noChangeAspect="1" noChangeArrowheads="1"/>
          </p:cNvPicPr>
          <p:nvPr/>
        </p:nvPicPr>
        <p:blipFill>
          <a:blip r:embed="rId8" cstate="print"/>
          <a:srcRect l="5196" t="19775" r="4762" b="59445"/>
          <a:stretch>
            <a:fillRect/>
          </a:stretch>
        </p:blipFill>
        <p:spPr bwMode="auto">
          <a:xfrm>
            <a:off x="533400" y="4724400"/>
            <a:ext cx="3962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flipV="1">
            <a:off x="2667000" y="5562600"/>
            <a:ext cx="0" cy="381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667000" y="5562600"/>
            <a:ext cx="13716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3" name="TextBox 29"/>
          <p:cNvSpPr txBox="1">
            <a:spLocks noChangeArrowheads="1"/>
          </p:cNvSpPr>
          <p:nvPr/>
        </p:nvSpPr>
        <p:spPr bwMode="auto">
          <a:xfrm>
            <a:off x="2586038" y="5181600"/>
            <a:ext cx="15287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latin typeface="Calibri" pitchFamily="34" charset="0"/>
                <a:cs typeface="Arial" charset="0"/>
              </a:rPr>
              <a:t>dx= -35 pixel</a:t>
            </a:r>
          </a:p>
        </p:txBody>
      </p:sp>
      <p:sp>
        <p:nvSpPr>
          <p:cNvPr id="40974" name="TextBox 30"/>
          <p:cNvSpPr txBox="1">
            <a:spLocks noChangeArrowheads="1"/>
          </p:cNvSpPr>
          <p:nvPr/>
        </p:nvSpPr>
        <p:spPr bwMode="auto">
          <a:xfrm>
            <a:off x="1249363" y="5562600"/>
            <a:ext cx="1417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  <a:cs typeface="Arial" charset="0"/>
              </a:rPr>
              <a:t>dt= +7 pixel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7200" y="4648200"/>
            <a:ext cx="0" cy="190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33400" y="4648200"/>
            <a:ext cx="4114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7" name="TextBox 39"/>
          <p:cNvSpPr txBox="1">
            <a:spLocks noChangeArrowheads="1"/>
          </p:cNvSpPr>
          <p:nvPr/>
        </p:nvSpPr>
        <p:spPr bwMode="auto">
          <a:xfrm>
            <a:off x="1846263" y="4248150"/>
            <a:ext cx="96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space x</a:t>
            </a:r>
          </a:p>
        </p:txBody>
      </p:sp>
      <p:sp>
        <p:nvSpPr>
          <p:cNvPr id="40978" name="TextBox 40"/>
          <p:cNvSpPr txBox="1">
            <a:spLocks noChangeArrowheads="1"/>
          </p:cNvSpPr>
          <p:nvPr/>
        </p:nvSpPr>
        <p:spPr bwMode="auto">
          <a:xfrm rot="-5400000">
            <a:off x="-133350" y="5334000"/>
            <a:ext cx="819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  <a:cs typeface="Arial" charset="0"/>
              </a:rPr>
              <a:t>time t</a:t>
            </a:r>
          </a:p>
        </p:txBody>
      </p:sp>
    </p:spTree>
    <p:extLst>
      <p:ext uri="{BB962C8B-B14F-4D97-AF65-F5344CB8AC3E}">
        <p14:creationId xmlns:p14="http://schemas.microsoft.com/office/powerpoint/2010/main" val="18527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3657600" y="1143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533400"/>
            <a:ext cx="20224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895600"/>
            <a:ext cx="2220913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733800" y="4419600"/>
            <a:ext cx="3048000" cy="584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segmented </a:t>
            </a:r>
            <a:r>
              <a:rPr lang="en-US" sz="1600" dirty="0">
                <a:solidFill>
                  <a:schemeClr val="tx1"/>
                </a:solidFill>
              </a:rPr>
              <a:t>line, save as x-y coordinates…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Kymograph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571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4497" y="2261465"/>
            <a:ext cx="4123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67000" y="3581400"/>
            <a:ext cx="6158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Kota </a:t>
            </a:r>
            <a:r>
              <a:rPr lang="en-US" sz="1600" dirty="0"/>
              <a:t>Miura		</a:t>
            </a:r>
            <a:r>
              <a:rPr lang="en-US" sz="1600" dirty="0" smtClean="0"/>
              <a:t>EMBL, Heidelberg</a:t>
            </a:r>
          </a:p>
          <a:p>
            <a:r>
              <a:rPr lang="en-US" sz="1600" dirty="0" smtClean="0"/>
              <a:t>Thomas </a:t>
            </a:r>
            <a:r>
              <a:rPr lang="en-US" sz="1600" dirty="0" err="1" smtClean="0"/>
              <a:t>Pengo</a:t>
            </a:r>
            <a:r>
              <a:rPr lang="en-US" sz="1600" dirty="0" smtClean="0"/>
              <a:t>		CRG, Barcelona</a:t>
            </a:r>
          </a:p>
          <a:p>
            <a:r>
              <a:rPr lang="en-US" sz="1600" dirty="0" smtClean="0"/>
              <a:t>Christian </a:t>
            </a:r>
            <a:r>
              <a:rPr lang="en-US" sz="1600" dirty="0" err="1" smtClean="0"/>
              <a:t>Tischer</a:t>
            </a:r>
            <a:r>
              <a:rPr lang="en-US" sz="1600" dirty="0" smtClean="0"/>
              <a:t>		EMBL, Heidelberg </a:t>
            </a:r>
          </a:p>
        </p:txBody>
      </p:sp>
    </p:spTree>
    <p:extLst>
      <p:ext uri="{BB962C8B-B14F-4D97-AF65-F5344CB8AC3E}">
        <p14:creationId xmlns:p14="http://schemas.microsoft.com/office/powerpoint/2010/main" val="18244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White-board session on:</a:t>
            </a:r>
            <a:br>
              <a:rPr lang="en-US" sz="3600" b="1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Automated tracking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3429000" cy="3154363"/>
          </a:xfrm>
        </p:spPr>
        <p:txBody>
          <a:bodyPr/>
          <a:lstStyle/>
          <a:p>
            <a:r>
              <a:rPr lang="en-US" sz="1800" dirty="0" smtClean="0"/>
              <a:t>Linkage costs: </a:t>
            </a:r>
          </a:p>
          <a:p>
            <a:pPr lvl="1"/>
            <a:r>
              <a:rPr lang="en-US" sz="1600" dirty="0" smtClean="0"/>
              <a:t>Local </a:t>
            </a:r>
          </a:p>
          <a:p>
            <a:pPr lvl="1"/>
            <a:r>
              <a:rPr lang="en-US" sz="1600" dirty="0" smtClean="0"/>
              <a:t>Global 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istance </a:t>
            </a:r>
          </a:p>
          <a:p>
            <a:pPr lvl="1"/>
            <a:r>
              <a:rPr lang="en-US" sz="1600" dirty="0" smtClean="0"/>
              <a:t>Morphology</a:t>
            </a:r>
          </a:p>
          <a:p>
            <a:r>
              <a:rPr lang="en-US" sz="1800" dirty="0" smtClean="0"/>
              <a:t>Birth and death costs</a:t>
            </a:r>
          </a:p>
          <a:p>
            <a:r>
              <a:rPr lang="en-US" sz="1800" dirty="0" smtClean="0"/>
              <a:t>Gap costs</a:t>
            </a:r>
          </a:p>
          <a:p>
            <a:r>
              <a:rPr lang="en-US" sz="1800" dirty="0" smtClean="0"/>
              <a:t>Split and merge costs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Oval 5"/>
          <p:cNvSpPr/>
          <p:nvPr/>
        </p:nvSpPr>
        <p:spPr>
          <a:xfrm>
            <a:off x="5410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1752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484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1981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53000" y="1676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007325" y="19328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15" name="Oval 14"/>
          <p:cNvSpPr/>
          <p:nvPr/>
        </p:nvSpPr>
        <p:spPr>
          <a:xfrm>
            <a:off x="5562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484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866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342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20000" y="28333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24384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5083525" y="27710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8" name="Multiply 37"/>
          <p:cNvSpPr/>
          <p:nvPr/>
        </p:nvSpPr>
        <p:spPr>
          <a:xfrm>
            <a:off x="5410200" y="4495800"/>
            <a:ext cx="304800" cy="304800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 flipH="1">
            <a:off x="7581900" y="4343400"/>
            <a:ext cx="76200" cy="762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486400" y="3352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19800" y="32766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010400" y="34290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867400" y="35814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58000" y="37338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43800" y="36715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029200" y="32766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49" name="TextBox 48"/>
          <p:cNvSpPr txBox="1"/>
          <p:nvPr/>
        </p:nvSpPr>
        <p:spPr>
          <a:xfrm>
            <a:off x="5007325" y="36092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0" name="Oval 49"/>
          <p:cNvSpPr/>
          <p:nvPr/>
        </p:nvSpPr>
        <p:spPr>
          <a:xfrm>
            <a:off x="54864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019800" y="4191000"/>
            <a:ext cx="3048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10400" y="4343400"/>
            <a:ext cx="228600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67400" y="4495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58000" y="4648200"/>
            <a:ext cx="228600" cy="901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543800" y="45859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029200" y="41910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5007325" y="4523601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31" name="Oval 30"/>
          <p:cNvSpPr/>
          <p:nvPr/>
        </p:nvSpPr>
        <p:spPr>
          <a:xfrm>
            <a:off x="1317275" y="4558099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48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6002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8194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9800" y="4572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60075" y="4495800"/>
            <a:ext cx="22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</a:t>
            </a:r>
            <a:endParaRPr lang="en-US" sz="12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838200" y="48768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t</a:t>
            </a:r>
            <a:r>
              <a:rPr lang="en-US" sz="1200" b="0" dirty="0" smtClean="0"/>
              <a:t>+1</a:t>
            </a:r>
            <a:endParaRPr lang="en-US" sz="1200" b="0" dirty="0"/>
          </a:p>
        </p:txBody>
      </p:sp>
      <p:sp>
        <p:nvSpPr>
          <p:cNvPr id="59" name="Oval 58"/>
          <p:cNvSpPr/>
          <p:nvPr/>
        </p:nvSpPr>
        <p:spPr>
          <a:xfrm>
            <a:off x="28194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42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8200" y="5181600"/>
            <a:ext cx="402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/>
              <a:t>t+2</a:t>
            </a:r>
            <a:endParaRPr lang="en-US" sz="1200" b="0" dirty="0"/>
          </a:p>
        </p:txBody>
      </p:sp>
      <p:grpSp>
        <p:nvGrpSpPr>
          <p:cNvPr id="96" name="Group 95"/>
          <p:cNvGrpSpPr/>
          <p:nvPr/>
        </p:nvGrpSpPr>
        <p:grpSpPr>
          <a:xfrm>
            <a:off x="5105400" y="5181600"/>
            <a:ext cx="2286000" cy="962799"/>
            <a:chOff x="5105400" y="5181600"/>
            <a:chExt cx="2286000" cy="962799"/>
          </a:xfrm>
        </p:grpSpPr>
        <p:sp>
          <p:nvSpPr>
            <p:cNvPr id="97" name="Oval 96"/>
            <p:cNvSpPr/>
            <p:nvPr/>
          </p:nvSpPr>
          <p:spPr>
            <a:xfrm>
              <a:off x="5584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2702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7108475" y="5243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5638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162800" y="562489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27275" y="5181600"/>
              <a:ext cx="227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</a:t>
              </a:r>
              <a:endParaRPr lang="en-US" sz="1200" b="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05400" y="55626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t</a:t>
              </a:r>
              <a:r>
                <a:rPr lang="en-US" sz="1200" b="0" dirty="0" smtClean="0"/>
                <a:t>+1</a:t>
              </a:r>
              <a:endParaRPr lang="en-US" sz="1200" b="0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715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4008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7239000" y="59436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05400" y="5867400"/>
              <a:ext cx="40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/>
                <a:t>t+2</a:t>
              </a:r>
              <a:endParaRPr lang="en-US" sz="1200" b="0" dirty="0"/>
            </a:p>
          </p:txBody>
        </p:sp>
      </p:grpSp>
      <p:sp>
        <p:nvSpPr>
          <p:cNvPr id="108" name="Oval 107"/>
          <p:cNvSpPr/>
          <p:nvPr/>
        </p:nvSpPr>
        <p:spPr>
          <a:xfrm>
            <a:off x="2819400" y="45720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447800" y="4876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447800" y="5257800"/>
            <a:ext cx="304800" cy="2425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133600" y="5334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Automated Tracking: Installing a Tracking Plugin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 smtClean="0"/>
              <a:t>Install the “MOSAIC Particle Tracker”</a:t>
            </a:r>
          </a:p>
          <a:p>
            <a:pPr lvl="1"/>
            <a:r>
              <a:rPr lang="en-US" sz="2000" dirty="0" smtClean="0"/>
              <a:t>Feature point tracking and trajectory analysis for video imaging in cell biology. I.F. </a:t>
            </a:r>
            <a:r>
              <a:rPr lang="en-US" sz="2000" dirty="0" err="1" smtClean="0"/>
              <a:t>Sbalzarini</a:t>
            </a:r>
            <a:r>
              <a:rPr lang="en-US" sz="2000" dirty="0" smtClean="0"/>
              <a:t>, P. </a:t>
            </a:r>
            <a:r>
              <a:rPr lang="en-US" sz="2000" dirty="0" err="1" smtClean="0"/>
              <a:t>Koumoutsakos</a:t>
            </a:r>
            <a:r>
              <a:rPr lang="en-US" sz="2000" dirty="0" smtClean="0"/>
              <a:t>, </a:t>
            </a:r>
            <a:r>
              <a:rPr lang="en-US" sz="2000" i="1" dirty="0" smtClean="0"/>
              <a:t>Journal of Structural Biology 151 (2005) 182–195</a:t>
            </a:r>
          </a:p>
          <a:p>
            <a:r>
              <a:rPr lang="en-US" sz="2400" dirty="0" smtClean="0"/>
              <a:t>[Help..Update Fiji]</a:t>
            </a:r>
          </a:p>
          <a:p>
            <a:pPr lvl="1"/>
            <a:r>
              <a:rPr lang="en-US" sz="2000" dirty="0" smtClean="0"/>
              <a:t>Click: </a:t>
            </a:r>
            <a:r>
              <a:rPr lang="en-US" sz="2000" b="1" dirty="0" smtClean="0"/>
              <a:t>Manage Update Sites</a:t>
            </a:r>
          </a:p>
          <a:p>
            <a:pPr lvl="1"/>
            <a:r>
              <a:rPr lang="en-US" sz="2000" dirty="0" smtClean="0"/>
              <a:t>Check: </a:t>
            </a:r>
            <a:r>
              <a:rPr lang="en-US" sz="2000" b="1" dirty="0" smtClean="0"/>
              <a:t>MOSAIC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</a:t>
            </a:r>
            <a:r>
              <a:rPr lang="en-US" sz="2000" dirty="0" smtClean="0"/>
              <a:t>and click Close</a:t>
            </a:r>
          </a:p>
          <a:p>
            <a:pPr lvl="1"/>
            <a:r>
              <a:rPr lang="en-US" sz="2000" dirty="0" smtClean="0"/>
              <a:t>Click: Apply Changes</a:t>
            </a:r>
          </a:p>
          <a:p>
            <a:r>
              <a:rPr lang="en-US" sz="2400" dirty="0" smtClean="0"/>
              <a:t>After restarting you should now have:</a:t>
            </a:r>
            <a:br>
              <a:rPr lang="en-US" sz="2400" dirty="0" smtClean="0"/>
            </a:br>
            <a:r>
              <a:rPr lang="en-US" sz="2400" dirty="0" smtClean="0"/>
              <a:t>[</a:t>
            </a:r>
            <a:r>
              <a:rPr lang="en-US" sz="2400" dirty="0" err="1" smtClean="0"/>
              <a:t>Plugins</a:t>
            </a:r>
            <a:r>
              <a:rPr lang="en-US" sz="2400" dirty="0" smtClean="0"/>
              <a:t>..Mosaic..Particle Tracker 2D/3D]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784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195588" name="Text Box 9"/>
          <p:cNvSpPr txBox="1">
            <a:spLocks noChangeArrowheads="1"/>
          </p:cNvSpPr>
          <p:nvPr/>
        </p:nvSpPr>
        <p:spPr bwMode="auto">
          <a:xfrm>
            <a:off x="304800" y="2590800"/>
            <a:ext cx="3429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b="0" dirty="0">
                <a:ea typeface="ＭＳ Ｐゴシック" charset="0"/>
                <a:cs typeface="ＭＳ Ｐゴシック" charset="0"/>
              </a:rPr>
              <a:t>Radius:	Estimate of particle radius</a:t>
            </a:r>
          </a:p>
          <a:p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/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Cutoff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	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“Non-particle”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discrimination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</a:t>
            </a:r>
            <a:br>
              <a:rPr lang="en-US" altLang="ja-JP" sz="1400" b="0" dirty="0" smtClean="0">
                <a:ea typeface="ＭＳ Ｐゴシック" charset="0"/>
                <a:cs typeface="ＭＳ Ｐゴシック" charset="0"/>
              </a:rPr>
            </a:b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Percentile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: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 Particle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brightness in upper </a:t>
            </a: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	  xx </a:t>
            </a:r>
            <a:r>
              <a:rPr lang="en-US" altLang="ja-JP" sz="1400" b="0" dirty="0">
                <a:ea typeface="ＭＳ Ｐゴシック" charset="0"/>
                <a:cs typeface="ＭＳ Ｐゴシック" charset="0"/>
              </a:rPr>
              <a:t>% of histogram</a:t>
            </a:r>
          </a:p>
        </p:txBody>
      </p:sp>
      <p:pic>
        <p:nvPicPr>
          <p:cNvPr id="195590" name="Picture 12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91" name="Rectangle 11"/>
          <p:cNvSpPr>
            <a:spLocks noChangeArrowheads="1"/>
          </p:cNvSpPr>
          <p:nvPr/>
        </p:nvSpPr>
        <p:spPr bwMode="auto">
          <a:xfrm>
            <a:off x="4572000" y="2971800"/>
            <a:ext cx="16002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5592" name="Text Box 15"/>
          <p:cNvSpPr txBox="1">
            <a:spLocks noChangeArrowheads="1"/>
          </p:cNvSpPr>
          <p:nvPr/>
        </p:nvSpPr>
        <p:spPr bwMode="auto">
          <a:xfrm>
            <a:off x="7391400" y="1524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Exercise</a:t>
            </a:r>
          </a:p>
        </p:txBody>
      </p:sp>
      <p:sp>
        <p:nvSpPr>
          <p:cNvPr id="195593" name="Text Box 20"/>
          <p:cNvSpPr txBox="1">
            <a:spLocks noChangeArrowheads="1"/>
          </p:cNvSpPr>
          <p:nvPr/>
        </p:nvSpPr>
        <p:spPr bwMode="auto">
          <a:xfrm>
            <a:off x="381000" y="762000"/>
            <a:ext cx="7086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Load “../tracking/TransportOfEndosomalVirus.tif”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   [</a:t>
            </a:r>
            <a:r>
              <a:rPr lang="en-US" altLang="ja-JP" sz="1600" b="0" dirty="0" err="1" smtClean="0">
                <a:ea typeface="ＭＳ Ｐゴシック" charset="0"/>
                <a:cs typeface="ＭＳ Ｐゴシック" charset="0"/>
              </a:rPr>
              <a:t>Plugins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..Mosaic..Particle Tracker 2D/3D]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1600" b="0" smtClean="0">
                <a:ea typeface="ＭＳ Ｐゴシック" charset="0"/>
                <a:cs typeface="ＭＳ Ｐゴシック" charset="0"/>
              </a:rPr>
              <a:t>   ‘</a:t>
            </a:r>
            <a:r>
              <a:rPr lang="en-US" altLang="ja-JP" sz="1600" b="0" dirty="0" smtClean="0">
                <a:ea typeface="ＭＳ Ｐゴシック" charset="0"/>
                <a:cs typeface="ＭＳ Ｐゴシック" charset="0"/>
              </a:rPr>
              <a:t>Preview’ with different parameters.</a:t>
            </a:r>
            <a:endParaRPr lang="en-US" altLang="ja-JP" sz="1600" b="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04800" y="5029200"/>
            <a:ext cx="3597275" cy="13849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Questions: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set the “radius” very large (e.g., 10)?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ja-JP" sz="1400" b="0" dirty="0" smtClean="0">
                <a:ea typeface="ＭＳ Ｐゴシック" charset="0"/>
                <a:cs typeface="ＭＳ Ｐゴシック" charset="0"/>
              </a:rPr>
              <a:t> What happens if you put the “percentile” very high (e.g., 1)</a:t>
            </a:r>
          </a:p>
        </p:txBody>
      </p:sp>
    </p:spTree>
    <p:extLst>
      <p:ext uri="{BB962C8B-B14F-4D97-AF65-F5344CB8AC3E}">
        <p14:creationId xmlns:p14="http://schemas.microsoft.com/office/powerpoint/2010/main" val="10493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199684" name="Picture 6" descr="particletrackerInitial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0292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5" name="Rectangle 7"/>
          <p:cNvSpPr>
            <a:spLocks noChangeArrowheads="1"/>
          </p:cNvSpPr>
          <p:nvPr/>
        </p:nvSpPr>
        <p:spPr bwMode="auto">
          <a:xfrm>
            <a:off x="1981200" y="4876800"/>
            <a:ext cx="19812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99687" name="Text Box 14"/>
          <p:cNvSpPr txBox="1">
            <a:spLocks noChangeArrowheads="1"/>
          </p:cNvSpPr>
          <p:nvPr/>
        </p:nvSpPr>
        <p:spPr bwMode="auto">
          <a:xfrm>
            <a:off x="1447800" y="1447800"/>
            <a:ext cx="63071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Displacement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:	maximum distance of movement between frames</a:t>
            </a:r>
          </a:p>
          <a:p>
            <a:r>
              <a:rPr lang="en-US" altLang="ja-JP" sz="1400" b="1" dirty="0">
                <a:ea typeface="ＭＳ Ｐゴシック" charset="0"/>
                <a:cs typeface="ＭＳ Ｐゴシック" charset="0"/>
              </a:rPr>
              <a:t>Link range:	</a:t>
            </a:r>
            <a:r>
              <a:rPr lang="en-US" altLang="ja-JP" sz="1400" dirty="0">
                <a:ea typeface="ＭＳ Ｐゴシック" charset="0"/>
                <a:cs typeface="ＭＳ Ｐゴシック" charset="0"/>
              </a:rPr>
              <a:t>number of following frames to be considered for linking</a:t>
            </a:r>
          </a:p>
        </p:txBody>
      </p:sp>
    </p:spTree>
    <p:extLst>
      <p:ext uri="{BB962C8B-B14F-4D97-AF65-F5344CB8AC3E}">
        <p14:creationId xmlns:p14="http://schemas.microsoft.com/office/powerpoint/2010/main" val="617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25465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0708" name="Line 7"/>
          <p:cNvSpPr>
            <a:spLocks noChangeShapeType="1"/>
          </p:cNvSpPr>
          <p:nvPr/>
        </p:nvSpPr>
        <p:spPr bwMode="auto">
          <a:xfrm>
            <a:off x="2286000" y="36576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09" name="Line 8"/>
          <p:cNvSpPr>
            <a:spLocks noChangeShapeType="1"/>
          </p:cNvSpPr>
          <p:nvPr/>
        </p:nvSpPr>
        <p:spPr bwMode="auto">
          <a:xfrm>
            <a:off x="4114800" y="4267200"/>
            <a:ext cx="2362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0710" name="Text Box 11"/>
          <p:cNvSpPr txBox="1">
            <a:spLocks noChangeArrowheads="1"/>
          </p:cNvSpPr>
          <p:nvPr/>
        </p:nvSpPr>
        <p:spPr bwMode="auto">
          <a:xfrm>
            <a:off x="228600" y="1066800"/>
            <a:ext cx="2209800" cy="1323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 b="0">
                <a:ea typeface="ＭＳ Ｐゴシック" charset="0"/>
                <a:cs typeface="ＭＳ Ｐゴシック" charset="0"/>
              </a:rPr>
              <a:t>Radius:	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Cutoff:	0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Percentile: 0.6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Link range: 3</a:t>
            </a:r>
          </a:p>
          <a:p>
            <a:r>
              <a:rPr lang="en-US" altLang="ja-JP" sz="1600" b="0">
                <a:ea typeface="ＭＳ Ｐゴシック" charset="0"/>
                <a:cs typeface="ＭＳ Ｐゴシック" charset="0"/>
              </a:rPr>
              <a:t>Displacement: 20</a:t>
            </a:r>
          </a:p>
        </p:txBody>
      </p:sp>
      <p:sp>
        <p:nvSpPr>
          <p:cNvPr id="200711" name="Text Box 12"/>
          <p:cNvSpPr txBox="1">
            <a:spLocks noChangeArrowheads="1"/>
          </p:cNvSpPr>
          <p:nvPr/>
        </p:nvSpPr>
        <p:spPr bwMode="auto">
          <a:xfrm>
            <a:off x="2133600" y="3810000"/>
            <a:ext cx="7409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OK’</a:t>
            </a:r>
          </a:p>
        </p:txBody>
      </p:sp>
      <p:pic>
        <p:nvPicPr>
          <p:cNvPr id="20071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67000"/>
            <a:ext cx="18954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13" name="Text Box 15"/>
          <p:cNvSpPr txBox="1">
            <a:spLocks noChangeArrowheads="1"/>
          </p:cNvSpPr>
          <p:nvPr/>
        </p:nvSpPr>
        <p:spPr bwMode="auto">
          <a:xfrm>
            <a:off x="3234255" y="5226843"/>
            <a:ext cx="30478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b="0" dirty="0">
                <a:ea typeface="ＭＳ Ｐゴシック" charset="0"/>
                <a:cs typeface="ＭＳ Ｐゴシック" charset="0"/>
              </a:rPr>
              <a:t>‘</a:t>
            </a:r>
            <a:r>
              <a:rPr lang="en-US" altLang="ja-JP" b="0" dirty="0">
                <a:ea typeface="ＭＳ Ｐゴシック" charset="0"/>
                <a:cs typeface="ＭＳ Ｐゴシック" charset="0"/>
              </a:rPr>
              <a:t>Visualize all trajectories’</a:t>
            </a:r>
          </a:p>
        </p:txBody>
      </p:sp>
      <p:pic>
        <p:nvPicPr>
          <p:cNvPr id="200715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30480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5054" y="1270089"/>
            <a:ext cx="3445896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066800"/>
            <a:ext cx="34385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1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2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pic>
        <p:nvPicPr>
          <p:cNvPr id="20173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4" name="Line 4"/>
          <p:cNvSpPr>
            <a:spLocks noChangeShapeType="1"/>
          </p:cNvSpPr>
          <p:nvPr/>
        </p:nvSpPr>
        <p:spPr bwMode="auto">
          <a:xfrm flipV="1">
            <a:off x="838200" y="1828800"/>
            <a:ext cx="29718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1735" name="Text Box 13"/>
          <p:cNvSpPr txBox="1">
            <a:spLocks noChangeArrowheads="1"/>
          </p:cNvSpPr>
          <p:nvPr/>
        </p:nvSpPr>
        <p:spPr bwMode="auto">
          <a:xfrm>
            <a:off x="5181600" y="2209800"/>
            <a:ext cx="281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Try entering some values!</a:t>
            </a:r>
          </a:p>
        </p:txBody>
      </p:sp>
      <p:pic>
        <p:nvPicPr>
          <p:cNvPr id="20173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32004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1738" name="Text Box 16"/>
          <p:cNvSpPr txBox="1">
            <a:spLocks noChangeArrowheads="1"/>
          </p:cNvSpPr>
          <p:nvPr/>
        </p:nvSpPr>
        <p:spPr bwMode="auto">
          <a:xfrm>
            <a:off x="4175125" y="2779713"/>
            <a:ext cx="438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50</a:t>
            </a:r>
          </a:p>
        </p:txBody>
      </p:sp>
      <p:sp>
        <p:nvSpPr>
          <p:cNvPr id="201739" name="Text Box 17"/>
          <p:cNvSpPr txBox="1">
            <a:spLocks noChangeArrowheads="1"/>
          </p:cNvSpPr>
          <p:nvPr/>
        </p:nvSpPr>
        <p:spPr bwMode="auto">
          <a:xfrm>
            <a:off x="6918325" y="270351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100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1741" name="Rectangle 19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1742" name="Picture 20" descr="EMBL Logo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152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904457"/>
            <a:ext cx="3445743" cy="2735226"/>
          </a:xfrm>
          <a:prstGeom prst="rect">
            <a:avLst/>
          </a:prstGeom>
        </p:spPr>
      </p:pic>
      <p:sp>
        <p:nvSpPr>
          <p:cNvPr id="202754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sp>
        <p:nvSpPr>
          <p:cNvPr id="202756" name="Line 8"/>
          <p:cNvSpPr>
            <a:spLocks noChangeShapeType="1"/>
          </p:cNvSpPr>
          <p:nvPr/>
        </p:nvSpPr>
        <p:spPr bwMode="auto">
          <a:xfrm>
            <a:off x="3124200" y="4495800"/>
            <a:ext cx="3429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57" name="Text Box 10"/>
          <p:cNvSpPr txBox="1">
            <a:spLocks noChangeArrowheads="1"/>
          </p:cNvSpPr>
          <p:nvPr/>
        </p:nvSpPr>
        <p:spPr bwMode="auto">
          <a:xfrm>
            <a:off x="3429000" y="3810000"/>
            <a:ext cx="2819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Selected Trajectory’</a:t>
            </a:r>
          </a:p>
        </p:txBody>
      </p:sp>
      <p:pic>
        <p:nvPicPr>
          <p:cNvPr id="20275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23526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0" name="Line 12"/>
          <p:cNvSpPr>
            <a:spLocks noChangeShapeType="1"/>
          </p:cNvSpPr>
          <p:nvPr/>
        </p:nvSpPr>
        <p:spPr bwMode="auto">
          <a:xfrm>
            <a:off x="4434213" y="2956164"/>
            <a:ext cx="0" cy="85383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1" name="Text Box 15"/>
          <p:cNvSpPr txBox="1">
            <a:spLocks noChangeArrowheads="1"/>
          </p:cNvSpPr>
          <p:nvPr/>
        </p:nvSpPr>
        <p:spPr bwMode="auto">
          <a:xfrm>
            <a:off x="304800" y="1295400"/>
            <a:ext cx="2590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ea typeface="ＭＳ Ｐゴシック" charset="0"/>
                <a:cs typeface="ＭＳ Ｐゴシック" charset="0"/>
              </a:rPr>
              <a:t>Select a track, and then..</a:t>
            </a:r>
          </a:p>
        </p:txBody>
      </p:sp>
      <p:pic>
        <p:nvPicPr>
          <p:cNvPr id="20276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1447800"/>
            <a:ext cx="2286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3" name="Line 17"/>
          <p:cNvSpPr>
            <a:spLocks noChangeShapeType="1"/>
          </p:cNvSpPr>
          <p:nvPr/>
        </p:nvSpPr>
        <p:spPr bwMode="auto">
          <a:xfrm>
            <a:off x="6324600" y="3124200"/>
            <a:ext cx="0" cy="20737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4" name="Line 18"/>
          <p:cNvSpPr>
            <a:spLocks noChangeShapeType="1"/>
          </p:cNvSpPr>
          <p:nvPr/>
        </p:nvSpPr>
        <p:spPr bwMode="auto">
          <a:xfrm>
            <a:off x="3200400" y="4800600"/>
            <a:ext cx="2438400" cy="1524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2765" name="Text Box 19"/>
          <p:cNvSpPr txBox="1">
            <a:spLocks noChangeArrowheads="1"/>
          </p:cNvSpPr>
          <p:nvPr/>
        </p:nvSpPr>
        <p:spPr bwMode="auto">
          <a:xfrm>
            <a:off x="4908601" y="5181600"/>
            <a:ext cx="19493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200" dirty="0">
                <a:ea typeface="ＭＳ Ｐゴシック" charset="0"/>
                <a:cs typeface="ＭＳ Ｐゴシック" charset="0"/>
              </a:rPr>
              <a:t>Click ‘Focus on </a:t>
            </a:r>
            <a:r>
              <a:rPr lang="en-US" altLang="ja-JP" sz="1200" dirty="0" smtClean="0">
                <a:ea typeface="ＭＳ Ｐゴシック" charset="0"/>
                <a:cs typeface="ＭＳ Ｐゴシック" charset="0"/>
              </a:rPr>
              <a:t>Area’</a:t>
            </a:r>
            <a:endParaRPr lang="en-US" altLang="ja-JP" sz="12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2768" name="Rectangle 22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2769" name="Picture 23" descr="EMBL 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242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0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An image is a matrix of numbers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648200"/>
            <a:ext cx="7391400" cy="2362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8-bit: 0,1,..,255 (2^8 - 1)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12-bit: 0,1,..,4095 (2^12 - 1)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14-bit: 0,1..,16383 (2^14 - 1) </a:t>
            </a:r>
            <a:endParaRPr lang="en-US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bg1"/>
                </a:solidFill>
                <a:sym typeface="Wingdings" pitchFamily="2" charset="2"/>
              </a:rPr>
              <a:t>16-bit: 0,1,..,65535 (2^16 - 1)</a:t>
            </a:r>
            <a:endParaRPr lang="en-US" sz="2400" dirty="0" smtClean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2930525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568450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flipH="1">
            <a:off x="1752600" y="2057400"/>
            <a:ext cx="457200" cy="838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</p:cNvCxnSpPr>
          <p:nvPr/>
        </p:nvCxnSpPr>
        <p:spPr>
          <a:xfrm flipH="1">
            <a:off x="1828800" y="2630488"/>
            <a:ext cx="1165225" cy="417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24000" y="2895600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>
            <a:stCxn id="8" idx="3"/>
            <a:endCxn id="1028" idx="1"/>
          </p:cNvCxnSpPr>
          <p:nvPr/>
        </p:nvCxnSpPr>
        <p:spPr>
          <a:xfrm flipV="1">
            <a:off x="3540125" y="1600200"/>
            <a:ext cx="3241675" cy="11049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97462">
            <a:off x="4122909" y="1748165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Lookup Table (LUT)</a:t>
            </a:r>
            <a:endParaRPr lang="en-US" sz="1800" b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6096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200"/>
            <a:ext cx="22133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2819400"/>
            <a:ext cx="2185988" cy="19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467600" y="685800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“Grays”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3342" y="3200400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“Green”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0524" y="2907268"/>
            <a:ext cx="7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Calibri"/>
              </a:rPr>
              <a:t>“Fire”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Line 2"/>
          <p:cNvSpPr>
            <a:spLocks noChangeShapeType="1"/>
          </p:cNvSpPr>
          <p:nvPr/>
        </p:nvSpPr>
        <p:spPr bwMode="auto">
          <a:xfrm>
            <a:off x="0" y="6207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76200" y="152400"/>
            <a:ext cx="2564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b="1" dirty="0" smtClean="0">
                <a:ea typeface="ＭＳ Ｐゴシック" charset="0"/>
                <a:cs typeface="ＭＳ Ｐゴシック" charset="0"/>
              </a:rPr>
              <a:t>Automatic </a:t>
            </a:r>
            <a:r>
              <a:rPr lang="en-US" altLang="ja-JP" b="1" dirty="0">
                <a:ea typeface="ＭＳ Ｐゴシック" charset="0"/>
                <a:cs typeface="ＭＳ Ｐゴシック" charset="0"/>
              </a:rPr>
              <a:t>Tracking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29600" y="152400"/>
            <a:ext cx="762000" cy="381000"/>
            <a:chOff x="4656" y="1536"/>
            <a:chExt cx="1056" cy="480"/>
          </a:xfrm>
        </p:grpSpPr>
        <p:sp>
          <p:nvSpPr>
            <p:cNvPr id="203783" name="Rectangle 7"/>
            <p:cNvSpPr>
              <a:spLocks noChangeArrowheads="1"/>
            </p:cNvSpPr>
            <p:nvPr/>
          </p:nvSpPr>
          <p:spPr bwMode="auto">
            <a:xfrm>
              <a:off x="4656" y="1536"/>
              <a:ext cx="1056" cy="4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203784" name="Picture 8" descr="EMBL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52" y="1584"/>
              <a:ext cx="906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368" y="744948"/>
            <a:ext cx="4266704" cy="33869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368" y="4639204"/>
            <a:ext cx="4968174" cy="2218796"/>
          </a:xfrm>
          <a:prstGeom prst="rect">
            <a:avLst/>
          </a:prstGeom>
        </p:spPr>
      </p:pic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864649" y="4112247"/>
            <a:ext cx="0" cy="42111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81389" y="4278868"/>
            <a:ext cx="25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‘All Trajectories to Table’</a:t>
            </a:r>
            <a:endParaRPr lang="en-US" dirty="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181600" y="5791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43600" y="5562600"/>
            <a:ext cx="2779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Excel, </a:t>
            </a:r>
            <a:r>
              <a:rPr lang="en-US" dirty="0" err="1" smtClean="0"/>
              <a:t>ImageJ</a:t>
            </a:r>
            <a:r>
              <a:rPr lang="en-US" dirty="0" smtClean="0"/>
              <a:t> Macro,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, R,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600200"/>
            <a:ext cx="44268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Automated Tracking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0000"/>
                </a:solidFill>
              </a:rPr>
              <a:t>nd cell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358140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  <a:r>
              <a:rPr lang="en-US" sz="2800" dirty="0" smtClean="0"/>
              <a:t>&gt; </a:t>
            </a:r>
            <a:r>
              <a:rPr lang="en-US" sz="2800" dirty="0" err="1" smtClean="0"/>
              <a:t>Cellcognition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565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3-D </a:t>
            </a:r>
            <a:r>
              <a:rPr kumimoji="0" lang="en-US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visualisation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“../3D_segmentation/primordium.tif”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O</a:t>
            </a:r>
            <a:r>
              <a:rPr lang="en-US" b="0" noProof="0" dirty="0" err="1" smtClean="0">
                <a:latin typeface="+mn-lt"/>
              </a:rPr>
              <a:t>rtho</a:t>
            </a:r>
            <a:r>
              <a:rPr lang="en-US" b="0" noProof="0" dirty="0" smtClean="0">
                <a:latin typeface="+mn-lt"/>
              </a:rPr>
              <a:t>-slicing [Image..Stacks..Orthogonal views]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>
                <a:latin typeface="+mn-lt"/>
              </a:rPr>
              <a:t>3D Viewer: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Start 3-D Viewer: [Plugins..3-D Viewer]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 smtClean="0">
                <a:latin typeface="+mn-lt"/>
              </a:rPr>
              <a:t>Rotate (Click and move)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Z</a:t>
            </a:r>
            <a:r>
              <a:rPr lang="en-US" b="0" dirty="0" smtClean="0">
                <a:latin typeface="+mn-lt"/>
              </a:rPr>
              <a:t>oom (PC: mouse wheel; Mac: </a:t>
            </a:r>
            <a:r>
              <a:rPr lang="en-US" b="0" dirty="0">
                <a:latin typeface="+mn-lt"/>
              </a:rPr>
              <a:t>T</a:t>
            </a:r>
            <a:r>
              <a:rPr lang="en-US" b="0" dirty="0" smtClean="0">
                <a:latin typeface="+mn-lt"/>
              </a:rPr>
              <a:t>wo fingers)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b="0" dirty="0">
                <a:latin typeface="+mn-lt"/>
              </a:rPr>
              <a:t>P</a:t>
            </a:r>
            <a:r>
              <a:rPr lang="en-US" b="0" dirty="0" smtClean="0">
                <a:latin typeface="+mn-lt"/>
              </a:rPr>
              <a:t>an: shift-drag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noProof="0" dirty="0" smtClean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3-D segmentation and object analysis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(using supervised learning)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229600" cy="4525963"/>
          </a:xfrm>
        </p:spPr>
        <p:txBody>
          <a:bodyPr/>
          <a:lstStyle/>
          <a:p>
            <a:r>
              <a:rPr lang="en-US" sz="2000" dirty="0" smtClean="0"/>
              <a:t>Open “../3D_segmentation/primordium_crop.tif”</a:t>
            </a:r>
          </a:p>
          <a:p>
            <a:r>
              <a:rPr lang="en-US" sz="2000" dirty="0" smtClean="0"/>
              <a:t>Convert to RGB [Image..Type..RGB color]</a:t>
            </a:r>
          </a:p>
          <a:p>
            <a:pPr lvl="0"/>
            <a:r>
              <a:rPr lang="en-US" sz="2000" dirty="0" smtClean="0"/>
              <a:t>Train the “cell” and “non-cell” classes using [</a:t>
            </a:r>
            <a:r>
              <a:rPr lang="en-US" sz="2000" dirty="0" err="1" smtClean="0"/>
              <a:t>Plugins</a:t>
            </a:r>
            <a:r>
              <a:rPr lang="en-US" sz="2000" dirty="0" smtClean="0"/>
              <a:t>..Segmentation..Trainable </a:t>
            </a:r>
            <a:r>
              <a:rPr lang="en-US" sz="2000" dirty="0" err="1" smtClean="0"/>
              <a:t>Weka</a:t>
            </a:r>
            <a:r>
              <a:rPr lang="en-US" sz="2000" dirty="0" smtClean="0"/>
              <a:t> Segmentation]</a:t>
            </a:r>
          </a:p>
          <a:p>
            <a:pPr lvl="1"/>
            <a:r>
              <a:rPr lang="en-US" sz="2000" dirty="0" smtClean="0"/>
              <a:t>When satisfied click “Get probability”</a:t>
            </a:r>
          </a:p>
          <a:p>
            <a:r>
              <a:rPr lang="en-US" sz="2000" dirty="0" smtClean="0"/>
              <a:t>Extract the “cell channel” (Channel 1):</a:t>
            </a:r>
            <a:br>
              <a:rPr lang="en-US" sz="2000" dirty="0" smtClean="0"/>
            </a:br>
            <a:r>
              <a:rPr lang="en-US" sz="2000" dirty="0" smtClean="0"/>
              <a:t>[Image..Stacks..Tools..Make </a:t>
            </a:r>
            <a:r>
              <a:rPr lang="en-US" sz="2000" dirty="0" err="1" smtClean="0"/>
              <a:t>Substack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Smooth the probability map:</a:t>
            </a:r>
            <a:br>
              <a:rPr lang="en-US" sz="2000" dirty="0" smtClean="0"/>
            </a:br>
            <a:r>
              <a:rPr lang="en-US" sz="2000" dirty="0" smtClean="0"/>
              <a:t>[Process..Filters..Gaussian Blur…] (radius: 2 pixels)</a:t>
            </a:r>
          </a:p>
          <a:p>
            <a:r>
              <a:rPr lang="en-US" sz="2000" dirty="0" smtClean="0"/>
              <a:t>Convert to 8bit [Image..Type..8-bit]</a:t>
            </a:r>
          </a:p>
          <a:p>
            <a:r>
              <a:rPr lang="en-US" sz="2000" dirty="0" smtClean="0"/>
              <a:t>[Analyze&gt;3D objects counter]</a:t>
            </a:r>
          </a:p>
          <a:p>
            <a:pPr lvl="1"/>
            <a:r>
              <a:rPr lang="en-US" sz="2000" dirty="0" smtClean="0"/>
              <a:t>Play with the settings and output options</a:t>
            </a:r>
          </a:p>
          <a:p>
            <a:pPr lvl="1"/>
            <a:r>
              <a:rPr lang="en-US" sz="2000" dirty="0" smtClean="0"/>
              <a:t>..3D OC options (chose the image to compute intensities on…)</a:t>
            </a:r>
          </a:p>
          <a:p>
            <a:r>
              <a:rPr lang="en-US" sz="2000" dirty="0" smtClean="0"/>
              <a:t>Combine  “Surface Map” with the raw data [Image..Color..Merge Channels]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9064" y="1219200"/>
            <a:ext cx="234493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24400" y="6172200"/>
            <a:ext cx="3786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cells did you find?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ImageJ</a:t>
            </a:r>
            <a:r>
              <a:rPr lang="en-US" b="1" dirty="0" smtClean="0">
                <a:solidFill>
                  <a:srgbClr val="FF0000"/>
                </a:solidFill>
              </a:rPr>
              <a:t> Macros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certain analysis procedure consist of many steps it is convenient to “record” them and apply them automatically at once. </a:t>
            </a:r>
          </a:p>
          <a:p>
            <a:r>
              <a:rPr lang="en-US" dirty="0" smtClean="0"/>
              <a:t>To do so, </a:t>
            </a:r>
            <a:r>
              <a:rPr lang="en-US" dirty="0" err="1" smtClean="0"/>
              <a:t>ImageJ</a:t>
            </a:r>
            <a:r>
              <a:rPr lang="en-US" dirty="0" smtClean="0"/>
              <a:t> Macros are a great tool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Tophat</a:t>
            </a:r>
            <a:r>
              <a:rPr lang="en-US" sz="3600" b="1" dirty="0" smtClean="0">
                <a:solidFill>
                  <a:srgbClr val="FF0000"/>
                </a:solidFill>
              </a:rPr>
              <a:t> filtering macro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228600" y="1219200"/>
            <a:ext cx="8686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Turn on Macro Recorder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1600" i="1" u="none" strike="noStrike" kern="120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kumimoji="0" lang="en-US" sz="160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..Macros..Record)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kumimoji="0" lang="en-US" sz="1600" i="1" u="none" strike="noStrike" kern="1200" cap="none" spc="0" normalizeH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latin typeface="+mn-lt"/>
              </a:rPr>
              <a:t>Rename to “raw”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(Image..Rename..)</a:t>
            </a:r>
            <a:endParaRPr lang="en-US" sz="1600" b="0" dirty="0" smtClean="0"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Duplicate the image and call it “open”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(Image..Duplicate..)</a:t>
            </a: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an opening filter [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open(raw)=dilation(erosion(raw)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Erode the image with a minimum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(Process..Filters..Minimum)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Dilate the result with a maximum filter of radius 7 pixels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(Process..Filters..Maximum)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Perform </a:t>
            </a:r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filter [</a:t>
            </a:r>
            <a:r>
              <a:rPr lang="en-US" sz="1600" b="0" i="1" dirty="0" err="1" smtClean="0">
                <a:solidFill>
                  <a:srgbClr val="000000"/>
                </a:solidFill>
                <a:latin typeface="+mn-lt"/>
              </a:rPr>
              <a:t>tophat</a:t>
            </a:r>
            <a:r>
              <a:rPr lang="en-US" sz="1600" b="0" i="1" dirty="0" smtClean="0">
                <a:solidFill>
                  <a:srgbClr val="000000"/>
                </a:solidFill>
                <a:latin typeface="+mn-lt"/>
              </a:rPr>
              <a:t> = raw-open(raw)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]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Subtract opened image from raw image </a:t>
            </a:r>
            <a:r>
              <a:rPr lang="en-US" sz="1600" i="1" dirty="0" smtClean="0">
                <a:solidFill>
                  <a:srgbClr val="000000"/>
                </a:solidFill>
                <a:latin typeface="+mn-lt"/>
              </a:rPr>
              <a:t>(Process..Image Calculator..)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sz="1600" b="0" i="1" dirty="0" smtClean="0">
              <a:solidFill>
                <a:srgbClr val="000000"/>
              </a:solidFill>
              <a:latin typeface="+mn-lt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FF0000"/>
                </a:solidFill>
              </a:rPr>
              <a:t>In the Macro Recorder click </a:t>
            </a:r>
            <a:r>
              <a:rPr lang="en-US" sz="1600" i="1" dirty="0" smtClean="0">
                <a:solidFill>
                  <a:srgbClr val="FF0000"/>
                </a:solidFill>
              </a:rPr>
              <a:t>Create </a:t>
            </a:r>
            <a:r>
              <a:rPr lang="en-US" sz="1600" b="0" dirty="0" smtClean="0">
                <a:solidFill>
                  <a:srgbClr val="FF0000"/>
                </a:solidFill>
              </a:rPr>
              <a:t>and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b="0" dirty="0" smtClean="0">
                <a:solidFill>
                  <a:srgbClr val="FF0000"/>
                </a:solidFill>
              </a:rPr>
              <a:t>clean up the code to look like this: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rename("raw");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run("Duplicate...", "title=open");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run("Minimum...",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run("Maximum...", "radius=7");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imageCalculator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("Subtract create", "</a:t>
            </a:r>
            <a:r>
              <a:rPr lang="en-US" sz="1600" b="0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raw",“open</a:t>
            </a:r>
            <a:r>
              <a:rPr lang="en-US" sz="1600" b="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endParaRPr lang="en-US" sz="1600" b="0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Open “../top-hat/images/20X_GFP-slice51.tif”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1600" b="0" dirty="0" smtClean="0"/>
              <a:t>Execute your macro (In the macro window: </a:t>
            </a:r>
            <a:r>
              <a:rPr lang="en-US" sz="1600" i="1" dirty="0" smtClean="0"/>
              <a:t>Run..Run</a:t>
            </a:r>
            <a:r>
              <a:rPr lang="en-US" sz="1600" b="0" dirty="0" smtClean="0"/>
              <a:t>)</a:t>
            </a:r>
            <a:endParaRPr lang="en-US" sz="16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Batch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want to apply the same sequence of analysis steps to a bunch of different images: this is called “Batch Analysis”</a:t>
            </a:r>
          </a:p>
          <a:p>
            <a:r>
              <a:rPr lang="en-US" dirty="0" smtClean="0"/>
              <a:t>In the following, we will explore some ways how to do this in </a:t>
            </a:r>
            <a:r>
              <a:rPr lang="en-US" dirty="0" err="1" smtClean="0"/>
              <a:t>ImageJ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macros: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of many images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Open: [Process..Batch..Macro]</a:t>
            </a:r>
          </a:p>
          <a:p>
            <a:r>
              <a:rPr lang="en-US" sz="2000" dirty="0" smtClean="0"/>
              <a:t>As input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input_data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As output choose: “..Macros\</a:t>
            </a:r>
            <a:r>
              <a:rPr lang="en-US" sz="2000" dirty="0" err="1" smtClean="0"/>
              <a:t>batch_tophat</a:t>
            </a:r>
            <a:r>
              <a:rPr lang="en-US" sz="2000" dirty="0" smtClean="0"/>
              <a:t>\</a:t>
            </a:r>
            <a:r>
              <a:rPr lang="en-US" sz="2000" dirty="0" err="1" smtClean="0"/>
              <a:t>output_data</a:t>
            </a:r>
            <a:r>
              <a:rPr lang="en-US" sz="2000" dirty="0" smtClean="0"/>
              <a:t>\ “</a:t>
            </a:r>
          </a:p>
          <a:p>
            <a:r>
              <a:rPr lang="en-US" sz="2000" dirty="0" smtClean="0"/>
              <a:t>Copy and paste the top-hat macro code</a:t>
            </a:r>
          </a:p>
          <a:p>
            <a:r>
              <a:rPr lang="en-US" sz="2000" dirty="0" smtClean="0"/>
              <a:t>Run it by clicking: </a:t>
            </a:r>
            <a:r>
              <a:rPr lang="en-US" sz="2000" b="1" i="1" dirty="0" smtClean="0"/>
              <a:t>Process</a:t>
            </a:r>
          </a:p>
          <a:p>
            <a:r>
              <a:rPr lang="en-US" sz="2000" dirty="0" smtClean="0"/>
              <a:t>Inspect the output folder</a:t>
            </a:r>
          </a:p>
          <a:p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Batch analysis using image stacks:</a:t>
            </a:r>
            <a:br>
              <a:rPr lang="en-US" sz="3200" b="1" dirty="0" smtClean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Top-hat filtering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Many </a:t>
            </a:r>
            <a:r>
              <a:rPr lang="en-US" sz="2400" dirty="0" err="1" smtClean="0"/>
              <a:t>ImageJ</a:t>
            </a:r>
            <a:r>
              <a:rPr lang="en-US" sz="2400" dirty="0" smtClean="0"/>
              <a:t> commands work on stacks; so an alternative workflow for batch-processing of many images can be </a:t>
            </a:r>
          </a:p>
          <a:p>
            <a:pPr lvl="1"/>
            <a:r>
              <a:rPr lang="en-US" sz="2000" dirty="0" smtClean="0"/>
              <a:t>load all your images via “</a:t>
            </a:r>
            <a:r>
              <a:rPr lang="en-US" sz="2000" b="1" i="1" dirty="0" smtClean="0"/>
              <a:t>File..Import..Image Sequence</a:t>
            </a:r>
            <a:r>
              <a:rPr lang="en-US" sz="2000" dirty="0" smtClean="0"/>
              <a:t>”</a:t>
            </a:r>
          </a:p>
          <a:p>
            <a:pPr lvl="1"/>
            <a:r>
              <a:rPr lang="en-US" sz="2000" dirty="0" smtClean="0"/>
              <a:t>perform the image processing on the image stack</a:t>
            </a:r>
          </a:p>
          <a:p>
            <a:pPr lvl="1"/>
            <a:r>
              <a:rPr lang="en-US" sz="2000" dirty="0" smtClean="0"/>
              <a:t>Save to individual files via “</a:t>
            </a:r>
            <a:r>
              <a:rPr lang="en-US" sz="2000" b="1" dirty="0" smtClean="0"/>
              <a:t>File..Save As..Image Sequence</a:t>
            </a:r>
            <a:r>
              <a:rPr lang="en-US" sz="2000" dirty="0" smtClean="0"/>
              <a:t>”</a:t>
            </a:r>
          </a:p>
          <a:p>
            <a:endParaRPr lang="en-US" sz="2400" dirty="0" smtClean="0"/>
          </a:p>
          <a:p>
            <a:r>
              <a:rPr lang="en-US" sz="2400" dirty="0" smtClean="0"/>
              <a:t>For instance, try the top-hat filtering on the images in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“..Macros\</a:t>
            </a:r>
            <a:r>
              <a:rPr lang="en-US" sz="2400" dirty="0" err="1" smtClean="0"/>
              <a:t>batch_tophat</a:t>
            </a:r>
            <a:r>
              <a:rPr lang="en-US" sz="2400" dirty="0" smtClean="0"/>
              <a:t>\</a:t>
            </a:r>
            <a:r>
              <a:rPr lang="en-US" sz="2400" dirty="0" err="1" smtClean="0"/>
              <a:t>input_data</a:t>
            </a:r>
            <a:r>
              <a:rPr lang="en-US" sz="2400" dirty="0" smtClean="0"/>
              <a:t>\”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White-board session 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content of microscopy images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95600"/>
            <a:ext cx="6324600" cy="2667000"/>
          </a:xfrm>
        </p:spPr>
        <p:txBody>
          <a:bodyPr/>
          <a:lstStyle/>
          <a:p>
            <a:r>
              <a:rPr lang="en-US" dirty="0" smtClean="0"/>
              <a:t>Bit depth</a:t>
            </a:r>
          </a:p>
          <a:p>
            <a:r>
              <a:rPr lang="en-US" dirty="0" smtClean="0"/>
              <a:t>Saturation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Dynamic range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"/>
            <a:ext cx="6934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to add: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Deconvolution</a:t>
            </a:r>
            <a:r>
              <a:rPr lang="en-US" dirty="0" smtClean="0"/>
              <a:t>?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Is it intensity preserving?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Stackreg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Try on a </a:t>
            </a:r>
            <a:r>
              <a:rPr lang="en-US" dirty="0" err="1" smtClean="0"/>
              <a:t>mitocheck</a:t>
            </a:r>
            <a:r>
              <a:rPr lang="en-US" dirty="0" smtClean="0"/>
              <a:t> movie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Sum and Max Projection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What would be good data?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Advanced Intensity quantification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Get the DNA damage data from the woman in the </a:t>
            </a:r>
            <a:r>
              <a:rPr lang="en-US" dirty="0"/>
              <a:t>C</a:t>
            </a:r>
            <a:r>
              <a:rPr lang="en-US" dirty="0" smtClean="0"/>
              <a:t>openhagen course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Macro programming: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To the top-hat macro, add: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Variable for radius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Get User input from GUI</a:t>
            </a:r>
          </a:p>
          <a:p>
            <a:pPr marL="1257300" lvl="2" indent="-342900">
              <a:buFontTx/>
              <a:buChar char="-"/>
            </a:pPr>
            <a:r>
              <a:rPr lang="en-US" dirty="0" smtClean="0"/>
              <a:t>Particle Analyzer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85800" y="762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Checking the gray-value content of images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4294967295"/>
          </p:nvPr>
        </p:nvSpPr>
        <p:spPr>
          <a:xfrm>
            <a:off x="0" y="1143000"/>
            <a:ext cx="7239000" cy="2514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Open </a:t>
            </a:r>
            <a:r>
              <a:rPr lang="en-US" sz="1800" b="1" dirty="0" smtClean="0"/>
              <a:t>“../dynamic-range/</a:t>
            </a:r>
            <a:r>
              <a:rPr lang="en-US" sz="1800" b="1" dirty="0" err="1" smtClean="0">
                <a:solidFill>
                  <a:srgbClr val="FF0000"/>
                </a:solidFill>
              </a:rPr>
              <a:t>A.tif</a:t>
            </a:r>
            <a:r>
              <a:rPr lang="en-US" sz="1800" b="1" dirty="0" smtClean="0"/>
              <a:t>”</a:t>
            </a:r>
            <a:r>
              <a:rPr lang="en-US" sz="1800" b="1" i="1" dirty="0" smtClean="0"/>
              <a:t> (File..Open)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Also open </a:t>
            </a:r>
            <a:r>
              <a:rPr lang="en-US" sz="1800" b="1" dirty="0" err="1" smtClean="0">
                <a:solidFill>
                  <a:srgbClr val="FF0000"/>
                </a:solidFill>
              </a:rPr>
              <a:t>B.tif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C.tif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D.tif</a:t>
            </a:r>
            <a:r>
              <a:rPr lang="en-US" sz="1800" b="1" dirty="0" smtClean="0">
                <a:solidFill>
                  <a:srgbClr val="FF0000"/>
                </a:solidFill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</a:rPr>
              <a:t>E.tif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Use below methods (M1,M2,M3) to answer </a:t>
            </a:r>
            <a:r>
              <a:rPr lang="en-US" sz="1800" b="1" dirty="0" smtClean="0"/>
              <a:t>Question 1</a:t>
            </a: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M1</a:t>
            </a:r>
            <a:r>
              <a:rPr lang="en-US" sz="1800" dirty="0" smtClean="0"/>
              <a:t>: Adjust the display </a:t>
            </a:r>
            <a:r>
              <a:rPr lang="en-US" sz="1800" b="1" i="1" dirty="0" smtClean="0"/>
              <a:t>(Image..Adjust..Brightness/Contrast)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M2</a:t>
            </a:r>
            <a:r>
              <a:rPr lang="en-US" sz="1800" dirty="0" smtClean="0"/>
              <a:t> :Examine gray values in whole image </a:t>
            </a:r>
            <a:r>
              <a:rPr lang="en-US" sz="1800" b="1" i="1" dirty="0" smtClean="0"/>
              <a:t>(Analyze..Histogram)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 err="1" smtClean="0"/>
              <a:t>M3</a:t>
            </a:r>
            <a:r>
              <a:rPr lang="en-US" sz="1800" dirty="0" smtClean="0"/>
              <a:t>: Analyze gray values along a </a:t>
            </a:r>
            <a:r>
              <a:rPr lang="en-US" sz="1800" dirty="0" smtClean="0">
                <a:solidFill>
                  <a:srgbClr val="FF0000"/>
                </a:solidFill>
              </a:rPr>
              <a:t>line</a:t>
            </a:r>
            <a:r>
              <a:rPr lang="en-US" sz="1800" dirty="0" smtClean="0"/>
              <a:t> </a:t>
            </a:r>
            <a:r>
              <a:rPr lang="en-US" sz="1800" b="1" i="1" dirty="0" smtClean="0"/>
              <a:t>(Analyze..Plot Profile)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600" dirty="0" smtClean="0"/>
          </a:p>
          <a:p>
            <a:pPr eaLnBrk="1" hangingPunct="1">
              <a:lnSpc>
                <a:spcPct val="80000"/>
              </a:lnSpc>
            </a:pPr>
            <a:endParaRPr lang="en-US" sz="1800" i="1" dirty="0" smtClean="0"/>
          </a:p>
        </p:txBody>
      </p:sp>
      <p:grpSp>
        <p:nvGrpSpPr>
          <p:cNvPr id="8196" name="Group 6"/>
          <p:cNvGrpSpPr>
            <a:grpSpLocks/>
          </p:cNvGrpSpPr>
          <p:nvPr/>
        </p:nvGrpSpPr>
        <p:grpSpPr bwMode="auto">
          <a:xfrm>
            <a:off x="6400800" y="3886200"/>
            <a:ext cx="4738688" cy="838200"/>
            <a:chOff x="5029200" y="1752600"/>
            <a:chExt cx="3810000" cy="673971"/>
          </a:xfrm>
        </p:grpSpPr>
        <p:pic>
          <p:nvPicPr>
            <p:cNvPr id="820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752600"/>
              <a:ext cx="3810000" cy="673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5765673" y="2038527"/>
              <a:ext cx="177417" cy="1710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8197" name="Straight Arrow Connector 8"/>
          <p:cNvCxnSpPr>
            <a:cxnSpLocks noChangeShapeType="1"/>
            <a:endCxn id="6" idx="1"/>
          </p:cNvCxnSpPr>
          <p:nvPr/>
        </p:nvCxnSpPr>
        <p:spPr bwMode="auto">
          <a:xfrm>
            <a:off x="5372100" y="3595688"/>
            <a:ext cx="1931988" cy="7524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8198" name="Group 11"/>
          <p:cNvGrpSpPr>
            <a:grpSpLocks/>
          </p:cNvGrpSpPr>
          <p:nvPr/>
        </p:nvGrpSpPr>
        <p:grpSpPr bwMode="auto">
          <a:xfrm>
            <a:off x="7467600" y="76200"/>
            <a:ext cx="1495425" cy="3133725"/>
            <a:chOff x="7086600" y="838200"/>
            <a:chExt cx="1495425" cy="3133725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838200"/>
              <a:ext cx="1495425" cy="313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408863" y="1941513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51788" y="2268538"/>
              <a:ext cx="174625" cy="263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b="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endCxn id="0" idx="1"/>
          </p:cNvCxnSpPr>
          <p:nvPr/>
        </p:nvCxnSpPr>
        <p:spPr>
          <a:xfrm flipV="1">
            <a:off x="6569075" y="1643063"/>
            <a:ext cx="898525" cy="8191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8600" y="3657600"/>
            <a:ext cx="5181600" cy="1095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Question 1:</a:t>
            </a:r>
            <a:r>
              <a:rPr lang="en-US" sz="1600" b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r>
              <a:rPr lang="en-US" sz="1600" b="0">
                <a:solidFill>
                  <a:srgbClr val="000000"/>
                </a:solidFill>
              </a:rPr>
              <a:t>which of the images is best described by:</a:t>
            </a:r>
          </a:p>
          <a:p>
            <a:pPr>
              <a:defRPr/>
            </a:pPr>
            <a:r>
              <a:rPr lang="en-US" sz="1600">
                <a:solidFill>
                  <a:srgbClr val="00B050"/>
                </a:solidFill>
              </a:rPr>
              <a:t>good_dynamic_range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>
                <a:solidFill>
                  <a:schemeClr val="accent2"/>
                </a:solidFill>
              </a:rPr>
              <a:t>low_offset</a:t>
            </a:r>
            <a:r>
              <a:rPr lang="en-US" sz="1600">
                <a:solidFill>
                  <a:srgbClr val="000000"/>
                </a:solidFill>
              </a:rPr>
              <a:t>,</a:t>
            </a:r>
          </a:p>
          <a:p>
            <a:pPr>
              <a:defRPr/>
            </a:pPr>
            <a:r>
              <a:rPr lang="en-US" sz="1600">
                <a:solidFill>
                  <a:srgbClr val="FFC000"/>
                </a:solidFill>
              </a:rPr>
              <a:t>low_dynamic_range</a:t>
            </a:r>
            <a:r>
              <a:rPr lang="en-US" sz="1600">
                <a:solidFill>
                  <a:srgbClr val="000000"/>
                </a:solidFill>
              </a:rPr>
              <a:t> , or</a:t>
            </a:r>
            <a:r>
              <a:rPr lang="en-US" sz="1600">
                <a:solidFill>
                  <a:srgbClr val="FFC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saturation </a:t>
            </a:r>
            <a:r>
              <a:rPr lang="en-US" sz="1600">
                <a:solidFill>
                  <a:srgbClr val="000000"/>
                </a:solidFill>
              </a:rPr>
              <a:t>?</a:t>
            </a:r>
            <a:endParaRPr lang="en-US" sz="1600" b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2800" y="5638800"/>
            <a:ext cx="5334000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  <a:r>
              <a:rPr lang="en-US" sz="1600" b="0" u="sng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modify the </a:t>
            </a:r>
            <a:r>
              <a:rPr lang="en-US" sz="1600">
                <a:solidFill>
                  <a:srgbClr val="92D050"/>
                </a:solidFill>
              </a:rPr>
              <a:t>good_dynamic_range</a:t>
            </a:r>
            <a:r>
              <a:rPr lang="en-US" sz="1600" b="0">
                <a:solidFill>
                  <a:srgbClr val="000000"/>
                </a:solidFill>
              </a:rPr>
              <a:t> image such that it contains the </a:t>
            </a:r>
            <a:r>
              <a:rPr lang="en-US" sz="1600" b="0" i="1">
                <a:solidFill>
                  <a:srgbClr val="000000"/>
                </a:solidFill>
              </a:rPr>
              <a:t>same values </a:t>
            </a:r>
            <a:r>
              <a:rPr lang="en-US" sz="1600" b="0">
                <a:solidFill>
                  <a:srgbClr val="000000"/>
                </a:solidFill>
              </a:rPr>
              <a:t>as the </a:t>
            </a:r>
            <a:r>
              <a:rPr lang="en-US" sz="1600">
                <a:solidFill>
                  <a:srgbClr val="0070C0"/>
                </a:solidFill>
              </a:rPr>
              <a:t>high_offset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b="0">
                <a:solidFill>
                  <a:srgbClr val="000000"/>
                </a:solidFill>
              </a:rPr>
              <a:t>image </a:t>
            </a:r>
            <a:r>
              <a:rPr lang="en-US" sz="1600" i="1">
                <a:solidFill>
                  <a:srgbClr val="000000"/>
                </a:solidFill>
              </a:rPr>
              <a:t>(Process..Math</a:t>
            </a:r>
            <a:r>
              <a:rPr lang="en-US" sz="1600" b="0">
                <a:solidFill>
                  <a:srgbClr val="000000"/>
                </a:solidFill>
              </a:rPr>
              <a:t> </a:t>
            </a:r>
            <a:r>
              <a:rPr lang="en-US" sz="1600" i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0" y="4876800"/>
            <a:ext cx="6248400" cy="606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  <a:r>
              <a:rPr lang="en-US" sz="1600" b="0" dirty="0">
                <a:solidFill>
                  <a:srgbClr val="000000"/>
                </a:solidFill>
              </a:rPr>
              <a:t> find (up to </a:t>
            </a:r>
            <a:r>
              <a:rPr lang="en-US" sz="1600" b="0" dirty="0" smtClean="0">
                <a:solidFill>
                  <a:srgbClr val="000000"/>
                </a:solidFill>
              </a:rPr>
              <a:t>five) </a:t>
            </a:r>
            <a:r>
              <a:rPr lang="en-US" sz="1600" b="0" dirty="0">
                <a:solidFill>
                  <a:srgbClr val="000000"/>
                </a:solidFill>
              </a:rPr>
              <a:t>different ways of checking whether an image contains </a:t>
            </a:r>
            <a:r>
              <a:rPr lang="en-US" sz="1600" dirty="0">
                <a:solidFill>
                  <a:srgbClr val="FF0000"/>
                </a:solidFill>
              </a:rPr>
              <a:t>saturated pixels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6400" y="4191000"/>
            <a:ext cx="3164008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Optional Task 1: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Mouse Over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Line Profile</a:t>
            </a:r>
          </a:p>
          <a:p>
            <a:pPr>
              <a:buFontTx/>
              <a:buChar char="-"/>
              <a:defRPr/>
            </a:pPr>
            <a:r>
              <a:rPr lang="en-US" sz="1600" b="0" dirty="0">
                <a:solidFill>
                  <a:srgbClr val="000000"/>
                </a:solidFill>
              </a:rPr>
              <a:t>Histogram</a:t>
            </a:r>
          </a:p>
          <a:p>
            <a:pPr>
              <a:buFontTx/>
              <a:buChar char="-"/>
              <a:defRPr/>
            </a:pPr>
            <a:r>
              <a:rPr lang="en-US" sz="1600" b="0" dirty="0" err="1">
                <a:solidFill>
                  <a:srgbClr val="000000"/>
                </a:solidFill>
              </a:rPr>
              <a:t>HiLo</a:t>
            </a:r>
            <a:r>
              <a:rPr lang="en-US" sz="1600" b="0" dirty="0">
                <a:solidFill>
                  <a:srgbClr val="000000"/>
                </a:solidFill>
              </a:rPr>
              <a:t> Lookup </a:t>
            </a:r>
            <a:r>
              <a:rPr lang="en-US" sz="1600" b="0" dirty="0" smtClean="0">
                <a:solidFill>
                  <a:srgbClr val="000000"/>
                </a:solidFill>
              </a:rPr>
              <a:t>Table</a:t>
            </a:r>
          </a:p>
          <a:p>
            <a:pPr>
              <a:buFontTx/>
              <a:buChar char="-"/>
              <a:defRPr/>
            </a:pPr>
            <a:r>
              <a:rPr lang="en-US" sz="1600" b="0" dirty="0" smtClean="0">
                <a:solidFill>
                  <a:srgbClr val="000000"/>
                </a:solidFill>
              </a:rPr>
              <a:t>Image..Transform..Image to Results</a:t>
            </a:r>
            <a:endParaRPr lang="en-US" sz="16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20200" y="5934075"/>
            <a:ext cx="1792288" cy="8509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600" u="sng">
                <a:solidFill>
                  <a:srgbClr val="000000"/>
                </a:solidFill>
              </a:rPr>
              <a:t>Optional Task 2: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divide by 2</a:t>
            </a:r>
          </a:p>
          <a:p>
            <a:pPr>
              <a:buFontTx/>
              <a:buChar char="-"/>
              <a:defRPr/>
            </a:pPr>
            <a:r>
              <a:rPr lang="en-US" sz="1600" b="0">
                <a:solidFill>
                  <a:srgbClr val="000000"/>
                </a:solidFill>
              </a:rPr>
              <a:t>add 120</a:t>
            </a: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9372600" y="304800"/>
            <a:ext cx="452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smtClean="0"/>
              <a:t>Mention:</a:t>
            </a:r>
            <a:endParaRPr lang="en-US" i="1" dirty="0"/>
          </a:p>
          <a:p>
            <a:r>
              <a:rPr lang="en-US" i="1" dirty="0"/>
              <a:t>Image..Transform..Image to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1066800"/>
            <a:ext cx="5659437" cy="2209800"/>
          </a:xfrm>
        </p:spPr>
        <p:txBody>
          <a:bodyPr>
            <a:noAutofit/>
          </a:bodyPr>
          <a:lstStyle/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Open </a:t>
            </a:r>
            <a:r>
              <a:rPr lang="en-US" sz="1800" b="1" dirty="0" smtClean="0"/>
              <a:t>“../</a:t>
            </a:r>
            <a:r>
              <a:rPr lang="en-US" sz="1800" b="1" dirty="0" err="1" smtClean="0"/>
              <a:t>bit_conversion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16bit.tif</a:t>
            </a:r>
            <a:r>
              <a:rPr lang="en-US" sz="1800" b="1" dirty="0" smtClean="0"/>
              <a:t>”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Duplicate the 16bit image </a:t>
            </a:r>
            <a:r>
              <a:rPr lang="en-US" sz="1800" b="1" i="1" dirty="0" smtClean="0"/>
              <a:t>(Image..Duplicate)</a:t>
            </a:r>
            <a:br>
              <a:rPr lang="en-US" sz="1800" b="1" i="1" dirty="0" smtClean="0"/>
            </a:br>
            <a:r>
              <a:rPr lang="en-US" sz="1800" b="1" dirty="0" smtClean="0">
                <a:solidFill>
                  <a:srgbClr val="FF0000"/>
                </a:solidFill>
              </a:rPr>
              <a:t>perform the next steps on the duplicated image!</a:t>
            </a:r>
            <a:endParaRPr lang="en-US" sz="1800" dirty="0" smtClean="0">
              <a:solidFill>
                <a:srgbClr val="FF0000"/>
              </a:solidFill>
            </a:endParaRP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change display using</a:t>
            </a:r>
            <a:r>
              <a:rPr lang="en-US" sz="1800" i="1" dirty="0" smtClean="0"/>
              <a:t>: </a:t>
            </a:r>
            <a:br>
              <a:rPr lang="en-US" sz="1800" i="1" dirty="0" smtClean="0"/>
            </a:br>
            <a:r>
              <a:rPr lang="en-US" sz="1800" b="1" i="1" dirty="0" err="1" smtClean="0"/>
              <a:t>Image..Adjust..Brightness</a:t>
            </a:r>
            <a:r>
              <a:rPr lang="en-US" sz="1800" b="1" i="1" dirty="0" smtClean="0"/>
              <a:t>/Contrast..Set</a:t>
            </a:r>
            <a:endParaRPr lang="en-US" sz="1400" dirty="0" smtClean="0"/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convert to 8-bit:</a:t>
            </a:r>
            <a:r>
              <a:rPr lang="en-US" sz="1800" i="1" dirty="0" smtClean="0"/>
              <a:t> </a:t>
            </a:r>
            <a:r>
              <a:rPr lang="en-US" sz="1800" b="1" i="1" dirty="0" smtClean="0"/>
              <a:t>Image..Type..8-bit</a:t>
            </a:r>
          </a:p>
          <a:p>
            <a:pPr marL="609600" indent="-609600" eaLnBrk="1" hangingPunct="1">
              <a:buFont typeface="Arial" charset="0"/>
              <a:buAutoNum type="arabicPeriod"/>
              <a:defRPr/>
            </a:pPr>
            <a:r>
              <a:rPr lang="en-US" sz="1800" dirty="0" smtClean="0"/>
              <a:t>examine the gray values, using for instance: </a:t>
            </a:r>
            <a:r>
              <a:rPr lang="en-US" sz="1800" b="1" i="1" dirty="0" smtClean="0"/>
              <a:t>Analyze..Histogram </a:t>
            </a:r>
            <a:r>
              <a:rPr lang="en-US" sz="1800" dirty="0" smtClean="0"/>
              <a:t>or</a:t>
            </a:r>
            <a:r>
              <a:rPr lang="en-US" sz="1800" b="1" i="1" dirty="0" smtClean="0"/>
              <a:t> Analyze..Plot Profile</a:t>
            </a:r>
            <a:endParaRPr lang="en-US" sz="1800" i="1" dirty="0" smtClean="0"/>
          </a:p>
          <a:p>
            <a:pPr marL="1371600" lvl="2" indent="-457200" eaLnBrk="1" hangingPunct="1">
              <a:defRPr/>
            </a:pPr>
            <a:endParaRPr lang="en-US" sz="14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990600" lvl="1" indent="-533400" eaLnBrk="1" hangingPunct="1">
              <a:defRPr/>
            </a:pPr>
            <a:endParaRPr lang="en-US" sz="1600" dirty="0" smtClean="0"/>
          </a:p>
          <a:p>
            <a:pPr marL="609600" indent="-609600" eaLnBrk="1" hangingPunct="1">
              <a:defRPr/>
            </a:pPr>
            <a:endParaRPr lang="en-US" sz="1800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895600"/>
            <a:ext cx="2905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Conversion to 8-bit format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3200400"/>
            <a:ext cx="2149475" cy="55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572000"/>
            <a:ext cx="61722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1:</a:t>
            </a:r>
            <a:r>
              <a:rPr lang="en-US" sz="1600" b="0" dirty="0">
                <a:solidFill>
                  <a:srgbClr val="000000"/>
                </a:solidFill>
              </a:rPr>
              <a:t> how do </a:t>
            </a:r>
            <a:r>
              <a:rPr lang="en-US" sz="1600" b="0" dirty="0" smtClean="0">
                <a:solidFill>
                  <a:srgbClr val="000000"/>
                </a:solidFill>
              </a:rPr>
              <a:t>the set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chemeClr val="tx1"/>
                </a:solidFill>
              </a:rPr>
              <a:t>values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influence the 8-bit conversion? (Tip: Repeat steps </a:t>
            </a:r>
            <a:r>
              <a:rPr lang="en-US" sz="1600" dirty="0">
                <a:solidFill>
                  <a:srgbClr val="000000"/>
                </a:solidFill>
              </a:rPr>
              <a:t>3.-5. </a:t>
            </a:r>
            <a:r>
              <a:rPr lang="en-US" sz="1600" b="0" dirty="0">
                <a:solidFill>
                  <a:srgbClr val="000000"/>
                </a:solidFill>
              </a:rPr>
              <a:t>using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000000"/>
                </a:solidFill>
              </a:rPr>
              <a:t>different values for “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displayed value”</a:t>
            </a:r>
            <a:r>
              <a:rPr lang="en-US" sz="1600" b="0" dirty="0">
                <a:solidFill>
                  <a:schemeClr val="tx1"/>
                </a:solidFill>
              </a:rPr>
              <a:t> and use the methods that you learned to examine the pixels values!)</a:t>
            </a:r>
          </a:p>
          <a:p>
            <a:pPr>
              <a:defRPr/>
            </a:pPr>
            <a:endParaRPr lang="en-US" sz="16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600" u="sng" dirty="0">
                <a:solidFill>
                  <a:srgbClr val="000000"/>
                </a:solidFill>
              </a:rPr>
              <a:t>Question 2:</a:t>
            </a:r>
            <a:r>
              <a:rPr lang="en-US" sz="1600" b="0" dirty="0">
                <a:solidFill>
                  <a:srgbClr val="000000"/>
                </a:solidFill>
              </a:rPr>
              <a:t> what are the best displayed </a:t>
            </a:r>
            <a:r>
              <a:rPr lang="en-US" sz="1600" dirty="0">
                <a:solidFill>
                  <a:srgbClr val="FF0000"/>
                </a:solidFill>
              </a:rPr>
              <a:t>Minimum &amp; 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Maximum </a:t>
            </a:r>
            <a:r>
              <a:rPr lang="en-US" sz="1600" b="0" dirty="0">
                <a:solidFill>
                  <a:srgbClr val="000000"/>
                </a:solidFill>
              </a:rPr>
              <a:t>values for a “good 8-bit conversion”?</a:t>
            </a:r>
          </a:p>
        </p:txBody>
      </p:sp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76200"/>
            <a:ext cx="113188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096000" y="2171700"/>
            <a:ext cx="457200" cy="166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0">
              <a:solidFill>
                <a:srgbClr val="FFFFFF"/>
              </a:solidFill>
            </a:endParaRPr>
          </a:p>
        </p:txBody>
      </p:sp>
      <p:cxnSp>
        <p:nvCxnSpPr>
          <p:cNvPr id="14345" name="Straight Arrow Connector 16"/>
          <p:cNvCxnSpPr>
            <a:cxnSpLocks noChangeShapeType="1"/>
          </p:cNvCxnSpPr>
          <p:nvPr/>
        </p:nvCxnSpPr>
        <p:spPr bwMode="auto">
          <a:xfrm flipV="1">
            <a:off x="4648200" y="2362200"/>
            <a:ext cx="1584325" cy="7620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16"/>
          <p:cNvCxnSpPr>
            <a:stCxn id="10" idx="2"/>
            <a:endCxn id="0" idx="0"/>
          </p:cNvCxnSpPr>
          <p:nvPr/>
        </p:nvCxnSpPr>
        <p:spPr>
          <a:xfrm>
            <a:off x="6324600" y="2357438"/>
            <a:ext cx="1071563" cy="5381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9144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70C0"/>
                </a:solidFill>
              </a:rPr>
              <a:t>mu</a:t>
            </a:r>
            <a:r>
              <a:rPr lang="en-US" sz="3200" dirty="0" smtClean="0">
                <a:solidFill>
                  <a:srgbClr val="92D050"/>
                </a:solidFill>
              </a:rPr>
              <a:t>lti-</a:t>
            </a:r>
            <a:r>
              <a:rPr lang="en-US" sz="3200" dirty="0" smtClean="0">
                <a:solidFill>
                  <a:srgbClr val="FF0000"/>
                </a:solidFill>
              </a:rPr>
              <a:t>co</a:t>
            </a:r>
            <a:r>
              <a:rPr lang="en-US" sz="3200" dirty="0" smtClean="0"/>
              <a:t>lor</a:t>
            </a:r>
            <a:r>
              <a:rPr lang="en-US" sz="3200" dirty="0" smtClean="0">
                <a:solidFill>
                  <a:srgbClr val="92D050"/>
                </a:solidFill>
              </a:rPr>
              <a:t> </a:t>
            </a:r>
            <a:r>
              <a:rPr lang="en-US" sz="3200" dirty="0" smtClean="0"/>
              <a:t>and scale-bar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381000" y="590015"/>
            <a:ext cx="6385081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open all images in </a:t>
            </a:r>
            <a:r>
              <a:rPr lang="en-US" sz="1600" dirty="0">
                <a:ea typeface="Calibri" pitchFamily="34" charset="0"/>
                <a:cs typeface="Times New Roman" pitchFamily="18" charset="0"/>
              </a:rPr>
              <a:t>“../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multi-color/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”</a:t>
            </a:r>
            <a:r>
              <a:rPr lang="en-US" sz="1600" b="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File..Import..Image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Sequence]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convert to a “Composite Image”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..Color..Make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Composite]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open the “Channels Tool”: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..Color..Channels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Tool]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channel colors 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Image..Lookup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Tables..]</a:t>
            </a: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you have to move the channel slider (see screenshot below)  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change scaling to 0.16 um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Image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Properties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b="0" dirty="0">
                <a:ea typeface="Calibri" pitchFamily="34" charset="0"/>
                <a:cs typeface="Times New Roman" pitchFamily="18" charset="0"/>
              </a:rPr>
              <a:t> add scale bar</a:t>
            </a: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Analyze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..Tools..Scale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Bar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]</a:t>
            </a:r>
            <a:endParaRPr lang="en-US" sz="1600" b="0" dirty="0" smtClean="0">
              <a:ea typeface="Calibri" pitchFamily="34" charset="0"/>
              <a:cs typeface="Times New Roman" pitchFamily="18" charset="0"/>
            </a:endParaRPr>
          </a:p>
          <a:p>
            <a:pPr lvl="1" eaLnBrk="0" hangingPunct="0">
              <a:buFontTx/>
              <a:buChar char="-"/>
            </a:pP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Activate the 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Overlay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checkbox</a:t>
            </a:r>
            <a:endParaRPr lang="en-US" sz="1600" b="0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>
                <a:ea typeface="Calibri" pitchFamily="34" charset="0"/>
                <a:cs typeface="Times New Roman" pitchFamily="18" charset="0"/>
              </a:rPr>
              <a:t>save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image twice:</a:t>
            </a: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..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>
                <a:ea typeface="Calibri" pitchFamily="34" charset="0"/>
                <a:cs typeface="Times New Roman" pitchFamily="18" charset="0"/>
              </a:rPr>
              <a:t>As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..Tiff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lvl="1"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[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File..Save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err="1" smtClean="0">
                <a:ea typeface="Calibri" pitchFamily="34" charset="0"/>
                <a:cs typeface="Times New Roman" pitchFamily="18" charset="0"/>
              </a:rPr>
              <a:t>As..Jpeg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]</a:t>
            </a: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PowerPoint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>
              <a:buFontTx/>
              <a:buChar char="-"/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reopen both in </a:t>
            </a: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Fiji</a:t>
            </a:r>
            <a:r>
              <a:rPr lang="en-US" sz="1600" b="0" dirty="0" smtClean="0">
                <a:ea typeface="Calibri" pitchFamily="34" charset="0"/>
                <a:cs typeface="Times New Roman" pitchFamily="18" charset="0"/>
              </a:rPr>
              <a:t> and compare</a:t>
            </a:r>
            <a:endParaRPr lang="en-US" sz="1600" i="1" dirty="0">
              <a:ea typeface="Calibri" pitchFamily="34" charset="0"/>
              <a:cs typeface="Times New Roman" pitchFamily="18" charset="0"/>
            </a:endParaRPr>
          </a:p>
          <a:p>
            <a:pPr eaLnBrk="0" hangingPunct="0"/>
            <a:endParaRPr lang="en-US" sz="2800" b="0" dirty="0"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25233"/>
            <a:ext cx="2133600" cy="232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304800"/>
            <a:ext cx="1514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05740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191000" y="5410200"/>
            <a:ext cx="4419600" cy="6064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000000"/>
                </a:solidFill>
              </a:rPr>
              <a:t>Optional </a:t>
            </a:r>
            <a:r>
              <a:rPr lang="en-US" sz="1600" b="0" dirty="0" smtClean="0">
                <a:solidFill>
                  <a:srgbClr val="000000"/>
                </a:solidFill>
              </a:rPr>
              <a:t>task 1: </a:t>
            </a:r>
            <a:r>
              <a:rPr lang="en-US" sz="1600" b="0" dirty="0">
                <a:solidFill>
                  <a:srgbClr val="000000"/>
                </a:solidFill>
              </a:rPr>
              <a:t>try making the nucleus appear brighter and the microtubules dimmer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1888" y="3128963"/>
            <a:ext cx="1452562" cy="896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676400" y="617220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90706" y="6335713"/>
            <a:ext cx="2762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slider </a:t>
            </a:r>
            <a:r>
              <a:rPr lang="en-US" sz="1600" dirty="0">
                <a:solidFill>
                  <a:srgbClr val="FF0000"/>
                </a:solidFill>
                <a:latin typeface="Calibri" pitchFamily="34" charset="0"/>
              </a:rPr>
              <a:t>to select active </a:t>
            </a:r>
            <a:r>
              <a:rPr lang="en-US" sz="1600" dirty="0" smtClean="0">
                <a:solidFill>
                  <a:srgbClr val="FF0000"/>
                </a:solidFill>
                <a:latin typeface="Calibri" pitchFamily="34" charset="0"/>
              </a:rPr>
              <a:t>channel!</a:t>
            </a:r>
            <a:endParaRPr lang="en-US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4038600"/>
            <a:ext cx="1295400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800" b="0" u="sng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Aim</a:t>
            </a:r>
            <a:r>
              <a:rPr lang="en-US" sz="1800" b="0" dirty="0" smtClean="0">
                <a:solidFill>
                  <a:srgbClr val="FF0000"/>
                </a:solidFill>
                <a:ea typeface="Calibri" pitchFamily="34" charset="0"/>
                <a:cs typeface="Times New Roman" pitchFamily="18" charset="0"/>
              </a:rPr>
              <a:t>: the image should look like this</a:t>
            </a:r>
            <a:endParaRPr lang="en-US" sz="1800" b="0" dirty="0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27842</TotalTime>
  <Words>4055</Words>
  <Application>Microsoft Office PowerPoint</Application>
  <PresentationFormat>On-screen Show (4:3)</PresentationFormat>
  <Paragraphs>585</Paragraphs>
  <Slides>60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Office Theme</vt:lpstr>
      <vt:lpstr>1_Office Theme</vt:lpstr>
      <vt:lpstr>2_Office Theme</vt:lpstr>
      <vt:lpstr>Basic Image Analysis (using ImageJ/FIJI)</vt:lpstr>
      <vt:lpstr>Why            ?</vt:lpstr>
      <vt:lpstr>Other free, open-source software</vt:lpstr>
      <vt:lpstr>ImageJ/Fiji Installation</vt:lpstr>
      <vt:lpstr>An image is a matrix of numbers</vt:lpstr>
      <vt:lpstr>White-board session on content of microscopy images</vt:lpstr>
      <vt:lpstr>Checking the gray-value content of images</vt:lpstr>
      <vt:lpstr>Conversion to 8-bit format</vt:lpstr>
      <vt:lpstr>multi-color and scale-bar</vt:lpstr>
      <vt:lpstr>Comparing image formats</vt:lpstr>
      <vt:lpstr>always keep your raw images! (do conversions only on duplicates!)</vt:lpstr>
      <vt:lpstr>Measurements in images</vt:lpstr>
      <vt:lpstr>Manual measurements in multiple regions</vt:lpstr>
      <vt:lpstr>Biological interpretation of intensity measurements</vt:lpstr>
      <vt:lpstr>16-bit (or 8-bit) vs. 32-bit images</vt:lpstr>
      <vt:lpstr>Manual background subtraction on an image</vt:lpstr>
      <vt:lpstr>Threshold and automated particle analysis</vt:lpstr>
      <vt:lpstr>Point Spread Function Examination</vt:lpstr>
      <vt:lpstr>PowerPoint Presentation</vt:lpstr>
      <vt:lpstr>Measuring FRAP data (also uses a macro)</vt:lpstr>
      <vt:lpstr>Examine 3-D data using Hyperstacks and 3-D Viewer</vt:lpstr>
      <vt:lpstr>Colocalisation</vt:lpstr>
      <vt:lpstr>Pixel based co-localization</vt:lpstr>
      <vt:lpstr>Image filtering</vt:lpstr>
      <vt:lpstr>White-board session on: Image filtering</vt:lpstr>
      <vt:lpstr>Image filtering for  improved particle detection</vt:lpstr>
      <vt:lpstr>Top-hat filter</vt:lpstr>
      <vt:lpstr>Top-hat filter removes local background and thereby enhances locally bright structures</vt:lpstr>
      <vt:lpstr>Top-hat filtering</vt:lpstr>
      <vt:lpstr>Distinguishing dots from lines</vt:lpstr>
      <vt:lpstr>Image segmentation (object detection) using supervised machine-learning</vt:lpstr>
      <vt:lpstr>Supervised machine learning</vt:lpstr>
      <vt:lpstr>White-board session on supervised pixel classification</vt:lpstr>
      <vt:lpstr>Supervised automated pixel classification</vt:lpstr>
      <vt:lpstr>Stitching with flat-field correction</vt:lpstr>
      <vt:lpstr>Flat-field correction</vt:lpstr>
      <vt:lpstr>Time-lapse handling and analysis</vt:lpstr>
      <vt:lpstr>Time-lapse: Movie making and annotation</vt:lpstr>
      <vt:lpstr>Manual Tracking</vt:lpstr>
      <vt:lpstr>Kymograph Analysis</vt:lpstr>
      <vt:lpstr>PowerPoint Presentation</vt:lpstr>
      <vt:lpstr>PowerPoint Presentation</vt:lpstr>
      <vt:lpstr>White-board session on: Automated tracking</vt:lpstr>
      <vt:lpstr>Automated Tracking: Installing a Tracking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3-D segmentation and object analysis (using supervised learning)</vt:lpstr>
      <vt:lpstr>ImageJ Macros</vt:lpstr>
      <vt:lpstr>Tophat filtering macro</vt:lpstr>
      <vt:lpstr>Batch Analysis</vt:lpstr>
      <vt:lpstr>Batch analysis using macros: Top-hat filtering of many images</vt:lpstr>
      <vt:lpstr>Batch analysis using image stacks: Top-hat filtering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on Image Proessing using ImageJ / FIJI</dc:title>
  <dc:creator>Christian Tischer</dc:creator>
  <cp:lastModifiedBy>almf</cp:lastModifiedBy>
  <cp:revision>926</cp:revision>
  <cp:lastPrinted>2015-09-22T08:14:22Z</cp:lastPrinted>
  <dcterms:created xsi:type="dcterms:W3CDTF">2006-08-16T00:00:00Z</dcterms:created>
  <dcterms:modified xsi:type="dcterms:W3CDTF">2016-04-12T07:37:20Z</dcterms:modified>
</cp:coreProperties>
</file>